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27" r:id="rId6"/>
    <p:sldId id="328" r:id="rId7"/>
    <p:sldId id="299" r:id="rId8"/>
    <p:sldId id="300" r:id="rId9"/>
    <p:sldId id="301" r:id="rId10"/>
    <p:sldId id="302" r:id="rId11"/>
    <p:sldId id="303" r:id="rId12"/>
    <p:sldId id="304" r:id="rId13"/>
    <p:sldId id="306" r:id="rId14"/>
    <p:sldId id="305" r:id="rId15"/>
    <p:sldId id="307" r:id="rId16"/>
    <p:sldId id="308" r:id="rId17"/>
    <p:sldId id="309" r:id="rId18"/>
    <p:sldId id="329" r:id="rId19"/>
    <p:sldId id="330" r:id="rId20"/>
    <p:sldId id="331" r:id="rId21"/>
    <p:sldId id="310" r:id="rId22"/>
    <p:sldId id="311" r:id="rId23"/>
    <p:sldId id="312" r:id="rId24"/>
    <p:sldId id="313" r:id="rId25"/>
    <p:sldId id="315" r:id="rId26"/>
    <p:sldId id="314" r:id="rId27"/>
    <p:sldId id="316" r:id="rId28"/>
    <p:sldId id="317" r:id="rId29"/>
    <p:sldId id="318" r:id="rId30"/>
    <p:sldId id="326" r:id="rId31"/>
    <p:sldId id="319" r:id="rId32"/>
    <p:sldId id="320" r:id="rId33"/>
    <p:sldId id="321" r:id="rId34"/>
    <p:sldId id="322" r:id="rId35"/>
    <p:sldId id="323" r:id="rId36"/>
    <p:sldId id="324" r:id="rId37"/>
    <p:sldId id="32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5" d="100"/>
          <a:sy n="8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8.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Oracle HCM ERP</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Payroll team</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3DA-1C25-0794-D5EA-FBF2F340386D}"/>
              </a:ext>
            </a:extLst>
          </p:cNvPr>
          <p:cNvSpPr>
            <a:spLocks noGrp="1"/>
          </p:cNvSpPr>
          <p:nvPr>
            <p:ph type="title"/>
          </p:nvPr>
        </p:nvSpPr>
        <p:spPr>
          <a:xfrm>
            <a:off x="643466" y="786383"/>
            <a:ext cx="3517567" cy="1042417"/>
          </a:xfrm>
        </p:spPr>
        <p:txBody>
          <a:bodyPr/>
          <a:lstStyle/>
          <a:p>
            <a:r>
              <a:rPr lang="en-US" dirty="0"/>
              <a:t>1- Setup</a:t>
            </a:r>
          </a:p>
        </p:txBody>
      </p:sp>
      <p:pic>
        <p:nvPicPr>
          <p:cNvPr id="6" name="Content Placeholder 5">
            <a:extLst>
              <a:ext uri="{FF2B5EF4-FFF2-40B4-BE49-F238E27FC236}">
                <a16:creationId xmlns:a16="http://schemas.microsoft.com/office/drawing/2014/main" id="{EA4C1C66-8906-FF12-AAB4-9D5D1E3E42B8}"/>
              </a:ext>
            </a:extLst>
          </p:cNvPr>
          <p:cNvPicPr>
            <a:picLocks noGrp="1" noChangeAspect="1"/>
          </p:cNvPicPr>
          <p:nvPr>
            <p:ph idx="1"/>
          </p:nvPr>
        </p:nvPicPr>
        <p:blipFill>
          <a:blip r:embed="rId2"/>
          <a:stretch>
            <a:fillRect/>
          </a:stretch>
        </p:blipFill>
        <p:spPr>
          <a:xfrm>
            <a:off x="4895868" y="3318934"/>
            <a:ext cx="6867153" cy="3354773"/>
          </a:xfrm>
        </p:spPr>
      </p:pic>
      <p:sp>
        <p:nvSpPr>
          <p:cNvPr id="4" name="Text Placeholder 3">
            <a:extLst>
              <a:ext uri="{FF2B5EF4-FFF2-40B4-BE49-F238E27FC236}">
                <a16:creationId xmlns:a16="http://schemas.microsoft.com/office/drawing/2014/main" id="{66F921D8-83D0-EC8C-5864-D6F9FA5ECEF5}"/>
              </a:ext>
            </a:extLst>
          </p:cNvPr>
          <p:cNvSpPr>
            <a:spLocks noGrp="1"/>
          </p:cNvSpPr>
          <p:nvPr>
            <p:ph type="body" sz="half" idx="2"/>
          </p:nvPr>
        </p:nvSpPr>
        <p:spPr>
          <a:xfrm>
            <a:off x="428979" y="2111452"/>
            <a:ext cx="3732054" cy="1207482"/>
          </a:xfrm>
        </p:spPr>
        <p:txBody>
          <a:bodyPr/>
          <a:lstStyle/>
          <a:p>
            <a:r>
              <a:rPr lang="en-US" dirty="0"/>
              <a:t>Path&gt;Application&gt;validation&gt;Values</a:t>
            </a:r>
          </a:p>
          <a:p>
            <a:r>
              <a:rPr lang="en-US" dirty="0"/>
              <a:t>(System administrator responsibility)</a:t>
            </a:r>
          </a:p>
        </p:txBody>
      </p:sp>
      <p:pic>
        <p:nvPicPr>
          <p:cNvPr id="5" name="Picture 4">
            <a:extLst>
              <a:ext uri="{FF2B5EF4-FFF2-40B4-BE49-F238E27FC236}">
                <a16:creationId xmlns:a16="http://schemas.microsoft.com/office/drawing/2014/main" id="{FF7E29E9-3502-B922-5DE8-022DECD0DF71}"/>
              </a:ext>
            </a:extLst>
          </p:cNvPr>
          <p:cNvPicPr>
            <a:picLocks noChangeAspect="1"/>
          </p:cNvPicPr>
          <p:nvPr/>
        </p:nvPicPr>
        <p:blipFill>
          <a:blip r:embed="rId3"/>
          <a:stretch>
            <a:fillRect/>
          </a:stretch>
        </p:blipFill>
        <p:spPr>
          <a:xfrm>
            <a:off x="5652884" y="68163"/>
            <a:ext cx="4756169" cy="3084913"/>
          </a:xfrm>
          <a:prstGeom prst="rect">
            <a:avLst/>
          </a:prstGeom>
        </p:spPr>
      </p:pic>
    </p:spTree>
    <p:extLst>
      <p:ext uri="{BB962C8B-B14F-4D97-AF65-F5344CB8AC3E}">
        <p14:creationId xmlns:p14="http://schemas.microsoft.com/office/powerpoint/2010/main" val="3832945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0A91-A7DA-FCA2-C26B-0405862EB592}"/>
              </a:ext>
            </a:extLst>
          </p:cNvPr>
          <p:cNvSpPr>
            <a:spLocks noGrp="1"/>
          </p:cNvSpPr>
          <p:nvPr>
            <p:ph type="title"/>
          </p:nvPr>
        </p:nvSpPr>
        <p:spPr/>
        <p:txBody>
          <a:bodyPr/>
          <a:lstStyle/>
          <a:p>
            <a:r>
              <a:rPr lang="en-US" dirty="0"/>
              <a:t>2- Work structure</a:t>
            </a:r>
          </a:p>
        </p:txBody>
      </p:sp>
      <p:sp>
        <p:nvSpPr>
          <p:cNvPr id="3" name="Content Placeholder 2">
            <a:extLst>
              <a:ext uri="{FF2B5EF4-FFF2-40B4-BE49-F238E27FC236}">
                <a16:creationId xmlns:a16="http://schemas.microsoft.com/office/drawing/2014/main" id="{76800798-4D1D-5B3F-FA74-208533F09958}"/>
              </a:ext>
            </a:extLst>
          </p:cNvPr>
          <p:cNvSpPr>
            <a:spLocks noGrp="1"/>
          </p:cNvSpPr>
          <p:nvPr>
            <p:ph idx="1"/>
          </p:nvPr>
        </p:nvSpPr>
        <p:spPr/>
        <p:txBody>
          <a:bodyPr/>
          <a:lstStyle/>
          <a:p>
            <a:r>
              <a:rPr lang="en-US" dirty="0"/>
              <a:t>1- Create Organization (Oscar organization) and linking it with responsibility </a:t>
            </a:r>
          </a:p>
          <a:p>
            <a:r>
              <a:rPr lang="en-US" dirty="0"/>
              <a:t>2- Create Position </a:t>
            </a:r>
          </a:p>
          <a:p>
            <a:r>
              <a:rPr lang="en-US" dirty="0"/>
              <a:t>3- Create Job </a:t>
            </a:r>
          </a:p>
          <a:p>
            <a:r>
              <a:rPr lang="en-US" dirty="0"/>
              <a:t>4- Create grade</a:t>
            </a:r>
          </a:p>
          <a:p>
            <a:r>
              <a:rPr lang="en-US" dirty="0"/>
              <a:t>5- Create User</a:t>
            </a:r>
          </a:p>
          <a:p>
            <a:endParaRPr lang="en-US" dirty="0"/>
          </a:p>
          <a:p>
            <a:endParaRPr lang="en-US" dirty="0"/>
          </a:p>
        </p:txBody>
      </p:sp>
    </p:spTree>
    <p:extLst>
      <p:ext uri="{BB962C8B-B14F-4D97-AF65-F5344CB8AC3E}">
        <p14:creationId xmlns:p14="http://schemas.microsoft.com/office/powerpoint/2010/main" val="1797352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D152-F920-AF6F-0002-0099B922C78D}"/>
              </a:ext>
            </a:extLst>
          </p:cNvPr>
          <p:cNvSpPr>
            <a:spLocks noGrp="1"/>
          </p:cNvSpPr>
          <p:nvPr>
            <p:ph type="title"/>
          </p:nvPr>
        </p:nvSpPr>
        <p:spPr>
          <a:xfrm>
            <a:off x="643466" y="786383"/>
            <a:ext cx="3517567" cy="1200461"/>
          </a:xfrm>
        </p:spPr>
        <p:txBody>
          <a:bodyPr/>
          <a:lstStyle/>
          <a:p>
            <a:r>
              <a:rPr lang="en-US" dirty="0"/>
              <a:t>2- Work structure</a:t>
            </a:r>
          </a:p>
        </p:txBody>
      </p:sp>
      <p:pic>
        <p:nvPicPr>
          <p:cNvPr id="8" name="Content Placeholder 7">
            <a:extLst>
              <a:ext uri="{FF2B5EF4-FFF2-40B4-BE49-F238E27FC236}">
                <a16:creationId xmlns:a16="http://schemas.microsoft.com/office/drawing/2014/main" id="{9FCDBA98-D177-0EB0-49E7-2C56520A0C6F}"/>
              </a:ext>
            </a:extLst>
          </p:cNvPr>
          <p:cNvPicPr>
            <a:picLocks noGrp="1" noChangeAspect="1"/>
          </p:cNvPicPr>
          <p:nvPr>
            <p:ph idx="1"/>
          </p:nvPr>
        </p:nvPicPr>
        <p:blipFill>
          <a:blip r:embed="rId2"/>
          <a:stretch>
            <a:fillRect/>
          </a:stretch>
        </p:blipFill>
        <p:spPr>
          <a:xfrm>
            <a:off x="5357813" y="212505"/>
            <a:ext cx="5927725" cy="3064505"/>
          </a:xfrm>
        </p:spPr>
      </p:pic>
      <p:sp>
        <p:nvSpPr>
          <p:cNvPr id="4" name="Text Placeholder 3">
            <a:extLst>
              <a:ext uri="{FF2B5EF4-FFF2-40B4-BE49-F238E27FC236}">
                <a16:creationId xmlns:a16="http://schemas.microsoft.com/office/drawing/2014/main" id="{1858C573-608D-A284-6931-C87DDC683A8B}"/>
              </a:ext>
            </a:extLst>
          </p:cNvPr>
          <p:cNvSpPr>
            <a:spLocks noGrp="1"/>
          </p:cNvSpPr>
          <p:nvPr>
            <p:ph type="body" sz="half" idx="2"/>
          </p:nvPr>
        </p:nvSpPr>
        <p:spPr/>
        <p:txBody>
          <a:bodyPr/>
          <a:lstStyle/>
          <a:p>
            <a:r>
              <a:rPr lang="en-US" dirty="0"/>
              <a:t>Path&gt; Work structure&gt;organization&gt; Description </a:t>
            </a:r>
          </a:p>
          <a:p>
            <a:r>
              <a:rPr lang="en-US" dirty="0"/>
              <a:t>(MS99_Responsibility)</a:t>
            </a:r>
          </a:p>
        </p:txBody>
      </p:sp>
      <p:pic>
        <p:nvPicPr>
          <p:cNvPr id="10" name="Picture 9">
            <a:extLst>
              <a:ext uri="{FF2B5EF4-FFF2-40B4-BE49-F238E27FC236}">
                <a16:creationId xmlns:a16="http://schemas.microsoft.com/office/drawing/2014/main" id="{613FEE32-4A13-7527-BE3F-B81727E928D5}"/>
              </a:ext>
            </a:extLst>
          </p:cNvPr>
          <p:cNvPicPr>
            <a:picLocks noChangeAspect="1"/>
          </p:cNvPicPr>
          <p:nvPr/>
        </p:nvPicPr>
        <p:blipFill>
          <a:blip r:embed="rId3"/>
          <a:stretch>
            <a:fillRect/>
          </a:stretch>
        </p:blipFill>
        <p:spPr>
          <a:xfrm>
            <a:off x="5357813" y="3429000"/>
            <a:ext cx="5927725" cy="2814825"/>
          </a:xfrm>
          <a:prstGeom prst="rect">
            <a:avLst/>
          </a:prstGeom>
        </p:spPr>
      </p:pic>
    </p:spTree>
    <p:extLst>
      <p:ext uri="{BB962C8B-B14F-4D97-AF65-F5344CB8AC3E}">
        <p14:creationId xmlns:p14="http://schemas.microsoft.com/office/powerpoint/2010/main" val="71076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1B4D-3944-82A3-36E8-649EEF23D56D}"/>
              </a:ext>
            </a:extLst>
          </p:cNvPr>
          <p:cNvSpPr>
            <a:spLocks noGrp="1"/>
          </p:cNvSpPr>
          <p:nvPr>
            <p:ph type="title"/>
          </p:nvPr>
        </p:nvSpPr>
        <p:spPr>
          <a:xfrm>
            <a:off x="643466" y="786384"/>
            <a:ext cx="3517567" cy="1414950"/>
          </a:xfrm>
        </p:spPr>
        <p:txBody>
          <a:bodyPr/>
          <a:lstStyle/>
          <a:p>
            <a:r>
              <a:rPr lang="en-US" dirty="0"/>
              <a:t>2-Work structure</a:t>
            </a:r>
          </a:p>
        </p:txBody>
      </p:sp>
      <p:sp>
        <p:nvSpPr>
          <p:cNvPr id="4" name="Text Placeholder 3">
            <a:extLst>
              <a:ext uri="{FF2B5EF4-FFF2-40B4-BE49-F238E27FC236}">
                <a16:creationId xmlns:a16="http://schemas.microsoft.com/office/drawing/2014/main" id="{D203F39F-BE23-24F9-13D3-CDA69B905414}"/>
              </a:ext>
            </a:extLst>
          </p:cNvPr>
          <p:cNvSpPr>
            <a:spLocks noGrp="1"/>
          </p:cNvSpPr>
          <p:nvPr>
            <p:ph type="body" sz="half" idx="2"/>
          </p:nvPr>
        </p:nvSpPr>
        <p:spPr/>
        <p:txBody>
          <a:bodyPr/>
          <a:lstStyle/>
          <a:p>
            <a:r>
              <a:rPr lang="en-US" dirty="0"/>
              <a:t>Path&gt;Profile&gt;System</a:t>
            </a:r>
          </a:p>
          <a:p>
            <a:r>
              <a:rPr lang="en-US" dirty="0"/>
              <a:t>(Responsibility (system administrator)</a:t>
            </a:r>
          </a:p>
        </p:txBody>
      </p:sp>
      <p:pic>
        <p:nvPicPr>
          <p:cNvPr id="9" name="Picture 8">
            <a:extLst>
              <a:ext uri="{FF2B5EF4-FFF2-40B4-BE49-F238E27FC236}">
                <a16:creationId xmlns:a16="http://schemas.microsoft.com/office/drawing/2014/main" id="{87AC6650-81D9-0660-7D3B-F99BF0ACEA19}"/>
              </a:ext>
            </a:extLst>
          </p:cNvPr>
          <p:cNvPicPr>
            <a:picLocks noChangeAspect="1"/>
          </p:cNvPicPr>
          <p:nvPr/>
        </p:nvPicPr>
        <p:blipFill>
          <a:blip r:embed="rId2"/>
          <a:stretch>
            <a:fillRect/>
          </a:stretch>
        </p:blipFill>
        <p:spPr>
          <a:xfrm>
            <a:off x="4831644" y="3540538"/>
            <a:ext cx="6953779" cy="2567017"/>
          </a:xfrm>
          <a:prstGeom prst="rect">
            <a:avLst/>
          </a:prstGeom>
        </p:spPr>
      </p:pic>
      <p:pic>
        <p:nvPicPr>
          <p:cNvPr id="13" name="Content Placeholder 12">
            <a:extLst>
              <a:ext uri="{FF2B5EF4-FFF2-40B4-BE49-F238E27FC236}">
                <a16:creationId xmlns:a16="http://schemas.microsoft.com/office/drawing/2014/main" id="{59B48E18-97CD-D4D4-3B39-904D4C7DE4EE}"/>
              </a:ext>
            </a:extLst>
          </p:cNvPr>
          <p:cNvPicPr>
            <a:picLocks noGrp="1" noChangeAspect="1"/>
          </p:cNvPicPr>
          <p:nvPr>
            <p:ph idx="1"/>
          </p:nvPr>
        </p:nvPicPr>
        <p:blipFill>
          <a:blip r:embed="rId3"/>
          <a:stretch>
            <a:fillRect/>
          </a:stretch>
        </p:blipFill>
        <p:spPr>
          <a:xfrm>
            <a:off x="5697785" y="281487"/>
            <a:ext cx="4666368" cy="3259051"/>
          </a:xfrm>
        </p:spPr>
      </p:pic>
    </p:spTree>
    <p:extLst>
      <p:ext uri="{BB962C8B-B14F-4D97-AF65-F5344CB8AC3E}">
        <p14:creationId xmlns:p14="http://schemas.microsoft.com/office/powerpoint/2010/main" val="102441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E959-508B-F34F-68D2-7E1F2F74F2CA}"/>
              </a:ext>
            </a:extLst>
          </p:cNvPr>
          <p:cNvSpPr>
            <a:spLocks noGrp="1"/>
          </p:cNvSpPr>
          <p:nvPr>
            <p:ph type="title"/>
          </p:nvPr>
        </p:nvSpPr>
        <p:spPr/>
        <p:txBody>
          <a:bodyPr/>
          <a:lstStyle/>
          <a:p>
            <a:r>
              <a:rPr lang="en-US" dirty="0"/>
              <a:t>2-Work structure</a:t>
            </a:r>
          </a:p>
        </p:txBody>
      </p:sp>
      <p:pic>
        <p:nvPicPr>
          <p:cNvPr id="6" name="Content Placeholder 5">
            <a:extLst>
              <a:ext uri="{FF2B5EF4-FFF2-40B4-BE49-F238E27FC236}">
                <a16:creationId xmlns:a16="http://schemas.microsoft.com/office/drawing/2014/main" id="{13A0D9BE-B255-172A-EA80-488A71F74964}"/>
              </a:ext>
            </a:extLst>
          </p:cNvPr>
          <p:cNvPicPr>
            <a:picLocks noGrp="1" noChangeAspect="1"/>
          </p:cNvPicPr>
          <p:nvPr>
            <p:ph idx="1"/>
          </p:nvPr>
        </p:nvPicPr>
        <p:blipFill>
          <a:blip r:embed="rId2"/>
          <a:stretch>
            <a:fillRect/>
          </a:stretch>
        </p:blipFill>
        <p:spPr>
          <a:xfrm>
            <a:off x="4734609" y="135466"/>
            <a:ext cx="4605865" cy="3056280"/>
          </a:xfrm>
        </p:spPr>
      </p:pic>
      <p:sp>
        <p:nvSpPr>
          <p:cNvPr id="4" name="Text Placeholder 3">
            <a:extLst>
              <a:ext uri="{FF2B5EF4-FFF2-40B4-BE49-F238E27FC236}">
                <a16:creationId xmlns:a16="http://schemas.microsoft.com/office/drawing/2014/main" id="{3FD20BB1-9373-090F-B66D-FE5404514DF4}"/>
              </a:ext>
            </a:extLst>
          </p:cNvPr>
          <p:cNvSpPr>
            <a:spLocks noGrp="1"/>
          </p:cNvSpPr>
          <p:nvPr>
            <p:ph type="body" sz="half" idx="2"/>
          </p:nvPr>
        </p:nvSpPr>
        <p:spPr/>
        <p:txBody>
          <a:bodyPr/>
          <a:lstStyle/>
          <a:p>
            <a:r>
              <a:rPr lang="en-US" dirty="0"/>
              <a:t>Path&gt;Work structure&gt;Position&gt;Description</a:t>
            </a:r>
          </a:p>
          <a:p>
            <a:r>
              <a:rPr lang="en-US" dirty="0"/>
              <a:t>(MS99_Responsibility)</a:t>
            </a:r>
          </a:p>
          <a:p>
            <a:endParaRPr lang="en-US" dirty="0"/>
          </a:p>
        </p:txBody>
      </p:sp>
      <p:pic>
        <p:nvPicPr>
          <p:cNvPr id="5" name="Picture 4">
            <a:extLst>
              <a:ext uri="{FF2B5EF4-FFF2-40B4-BE49-F238E27FC236}">
                <a16:creationId xmlns:a16="http://schemas.microsoft.com/office/drawing/2014/main" id="{EAAE61EF-C78D-6C86-0953-FE2FD88C5B20}"/>
              </a:ext>
            </a:extLst>
          </p:cNvPr>
          <p:cNvPicPr>
            <a:picLocks noChangeAspect="1"/>
          </p:cNvPicPr>
          <p:nvPr/>
        </p:nvPicPr>
        <p:blipFill>
          <a:blip r:embed="rId3"/>
          <a:stretch>
            <a:fillRect/>
          </a:stretch>
        </p:blipFill>
        <p:spPr>
          <a:xfrm>
            <a:off x="9064999" y="135466"/>
            <a:ext cx="2957137" cy="2949574"/>
          </a:xfrm>
          <a:prstGeom prst="rect">
            <a:avLst/>
          </a:prstGeom>
        </p:spPr>
      </p:pic>
      <p:pic>
        <p:nvPicPr>
          <p:cNvPr id="7" name="Picture 6">
            <a:extLst>
              <a:ext uri="{FF2B5EF4-FFF2-40B4-BE49-F238E27FC236}">
                <a16:creationId xmlns:a16="http://schemas.microsoft.com/office/drawing/2014/main" id="{7A31F68A-1BCA-5D1E-A444-633089CDC68A}"/>
              </a:ext>
            </a:extLst>
          </p:cNvPr>
          <p:cNvPicPr>
            <a:picLocks noChangeAspect="1"/>
          </p:cNvPicPr>
          <p:nvPr/>
        </p:nvPicPr>
        <p:blipFill>
          <a:blip r:embed="rId4"/>
          <a:stretch>
            <a:fillRect/>
          </a:stretch>
        </p:blipFill>
        <p:spPr>
          <a:xfrm>
            <a:off x="5079999" y="2880358"/>
            <a:ext cx="6298669" cy="3697112"/>
          </a:xfrm>
          <a:prstGeom prst="rect">
            <a:avLst/>
          </a:prstGeom>
        </p:spPr>
      </p:pic>
    </p:spTree>
    <p:extLst>
      <p:ext uri="{BB962C8B-B14F-4D97-AF65-F5344CB8AC3E}">
        <p14:creationId xmlns:p14="http://schemas.microsoft.com/office/powerpoint/2010/main" val="215304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0CEC-AA45-0FF5-6C65-225320F59F19}"/>
              </a:ext>
            </a:extLst>
          </p:cNvPr>
          <p:cNvSpPr>
            <a:spLocks noGrp="1"/>
          </p:cNvSpPr>
          <p:nvPr>
            <p:ph type="title"/>
          </p:nvPr>
        </p:nvSpPr>
        <p:spPr/>
        <p:txBody>
          <a:bodyPr/>
          <a:lstStyle/>
          <a:p>
            <a:r>
              <a:rPr lang="en-US" dirty="0"/>
              <a:t>Positions</a:t>
            </a:r>
          </a:p>
        </p:txBody>
      </p:sp>
      <p:sp>
        <p:nvSpPr>
          <p:cNvPr id="3" name="Content Placeholder 2">
            <a:extLst>
              <a:ext uri="{FF2B5EF4-FFF2-40B4-BE49-F238E27FC236}">
                <a16:creationId xmlns:a16="http://schemas.microsoft.com/office/drawing/2014/main" id="{F9B9F035-463E-82A2-3DC1-020E9FFB2F7F}"/>
              </a:ext>
            </a:extLst>
          </p:cNvPr>
          <p:cNvSpPr>
            <a:spLocks noGrp="1"/>
          </p:cNvSpPr>
          <p:nvPr>
            <p:ph idx="1"/>
          </p:nvPr>
        </p:nvSpPr>
        <p:spPr/>
        <p:txBody>
          <a:bodyPr/>
          <a:lstStyle/>
          <a:p>
            <a:r>
              <a:rPr lang="en-US" dirty="0"/>
              <a:t>1. Chief Financial Officer (CFO): The CFO is responsible for overseeing the financial strategy and direction of the organization. This includes managing financial planning, budgeting, forecasting, and reporting</a:t>
            </a:r>
          </a:p>
          <a:p>
            <a:r>
              <a:rPr lang="en-US" dirty="0"/>
              <a:t>2. Financial Analyst: The Financial Analyst is responsible for analyzing financial data to inform business decisions. This includes preparing financial reports, analyzing trends, and identifying areas for cost savings.</a:t>
            </a:r>
          </a:p>
          <a:p>
            <a:r>
              <a:rPr lang="en-US" dirty="0"/>
              <a:t>3. Risk Management Officer: The Risk Management Officer is responsible for identifying and mitigating financial risks within the organization. This includes developing and implementing risk management strategies and policies</a:t>
            </a:r>
          </a:p>
        </p:txBody>
      </p:sp>
    </p:spTree>
    <p:extLst>
      <p:ext uri="{BB962C8B-B14F-4D97-AF65-F5344CB8AC3E}">
        <p14:creationId xmlns:p14="http://schemas.microsoft.com/office/powerpoint/2010/main" val="2822022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A9A26-B0E6-9B08-5B78-FD8D67ACEDF3}"/>
              </a:ext>
            </a:extLst>
          </p:cNvPr>
          <p:cNvSpPr>
            <a:spLocks noGrp="1"/>
          </p:cNvSpPr>
          <p:nvPr>
            <p:ph type="title"/>
          </p:nvPr>
        </p:nvSpPr>
        <p:spPr/>
        <p:txBody>
          <a:bodyPr/>
          <a:lstStyle/>
          <a:p>
            <a:r>
              <a:rPr lang="en-US" dirty="0"/>
              <a:t>Positions</a:t>
            </a:r>
          </a:p>
        </p:txBody>
      </p:sp>
      <p:sp>
        <p:nvSpPr>
          <p:cNvPr id="3" name="Content Placeholder 2">
            <a:extLst>
              <a:ext uri="{FF2B5EF4-FFF2-40B4-BE49-F238E27FC236}">
                <a16:creationId xmlns:a16="http://schemas.microsoft.com/office/drawing/2014/main" id="{5FD4BE4D-B4B5-9F94-5043-510708887372}"/>
              </a:ext>
            </a:extLst>
          </p:cNvPr>
          <p:cNvSpPr>
            <a:spLocks noGrp="1"/>
          </p:cNvSpPr>
          <p:nvPr>
            <p:ph idx="1"/>
          </p:nvPr>
        </p:nvSpPr>
        <p:spPr/>
        <p:txBody>
          <a:bodyPr>
            <a:normAutofit lnSpcReduction="10000"/>
          </a:bodyPr>
          <a:lstStyle/>
          <a:p>
            <a:r>
              <a:rPr lang="en-US" dirty="0"/>
              <a:t>4. Compliance Officer: The Compliance Officer is responsible for ensuring that the organization is in compliance with all relevant financial regulations and laws. This includes monitoring and reporting on compliance activities</a:t>
            </a:r>
          </a:p>
          <a:p>
            <a:r>
              <a:rPr lang="en-US" dirty="0"/>
              <a:t>5. Payroll Manager: The Payroll Manager is responsible for managing the payroll function within the organization. This includes ensuring that employees are paid accurately and on time</a:t>
            </a:r>
          </a:p>
          <a:p>
            <a:r>
              <a:rPr lang="en-US" dirty="0"/>
              <a:t>6. Financial Advisor: The Financial Advisor is responsible for providing financial guidance and support to clients. This includes developing and implementing financial plans and strategies</a:t>
            </a:r>
          </a:p>
          <a:p>
            <a:r>
              <a:rPr lang="en-US" dirty="0"/>
              <a:t>7. Customer Service Representative: The Customer Service Representative is responsible for providing exceptional customer service to clients. This includes responding to inquiries, resolving issues, and providing product information</a:t>
            </a:r>
          </a:p>
        </p:txBody>
      </p:sp>
    </p:spTree>
    <p:extLst>
      <p:ext uri="{BB962C8B-B14F-4D97-AF65-F5344CB8AC3E}">
        <p14:creationId xmlns:p14="http://schemas.microsoft.com/office/powerpoint/2010/main" val="110331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6CB-F0EB-E8D6-F4F6-6A2F24EC92E4}"/>
              </a:ext>
            </a:extLst>
          </p:cNvPr>
          <p:cNvSpPr>
            <a:spLocks noGrp="1"/>
          </p:cNvSpPr>
          <p:nvPr>
            <p:ph type="title"/>
          </p:nvPr>
        </p:nvSpPr>
        <p:spPr/>
        <p:txBody>
          <a:bodyPr/>
          <a:lstStyle/>
          <a:p>
            <a:r>
              <a:rPr lang="en-US" dirty="0"/>
              <a:t>Positions </a:t>
            </a:r>
          </a:p>
        </p:txBody>
      </p:sp>
      <p:sp>
        <p:nvSpPr>
          <p:cNvPr id="3" name="Content Placeholder 2">
            <a:extLst>
              <a:ext uri="{FF2B5EF4-FFF2-40B4-BE49-F238E27FC236}">
                <a16:creationId xmlns:a16="http://schemas.microsoft.com/office/drawing/2014/main" id="{8BA457FD-E62B-2E7C-9958-E7FE5A9D14B4}"/>
              </a:ext>
            </a:extLst>
          </p:cNvPr>
          <p:cNvSpPr>
            <a:spLocks noGrp="1"/>
          </p:cNvSpPr>
          <p:nvPr>
            <p:ph idx="1"/>
          </p:nvPr>
        </p:nvSpPr>
        <p:spPr/>
        <p:txBody>
          <a:bodyPr>
            <a:normAutofit fontScale="92500"/>
          </a:bodyPr>
          <a:lstStyle/>
          <a:p>
            <a:r>
              <a:rPr lang="en-US" dirty="0"/>
              <a:t>8. IT Support Specialist: The IT Support Specialist is responsible for providing technical support and maintenance services to ensure the smooth operation of computer systems and network infrastructure</a:t>
            </a:r>
          </a:p>
          <a:p>
            <a:r>
              <a:rPr lang="en-US" dirty="0"/>
              <a:t>9. HR Manager: The HR Manager is responsible for overseeing the human resources function within the organization. This includes managing recruitment, talent development, benefits administration, and employee relations</a:t>
            </a:r>
          </a:p>
          <a:p>
            <a:r>
              <a:rPr lang="en-US" dirty="0"/>
              <a:t>10. Recruiter- Reports to: The Recruiter is responsible for sourcing and attracting top talent to fill open positions within the organization</a:t>
            </a:r>
          </a:p>
          <a:p>
            <a:r>
              <a:rPr lang="en-US" dirty="0"/>
              <a:t>11. HR Generalist: The HR Generalist is responsible for providing generalist HR support to the organization. This includes managing employee data, administering benefits, and providing guidance on HR</a:t>
            </a:r>
          </a:p>
        </p:txBody>
      </p:sp>
    </p:spTree>
    <p:extLst>
      <p:ext uri="{BB962C8B-B14F-4D97-AF65-F5344CB8AC3E}">
        <p14:creationId xmlns:p14="http://schemas.microsoft.com/office/powerpoint/2010/main" val="47792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799E-E294-B9F9-3A9E-EF54B4926282}"/>
              </a:ext>
            </a:extLst>
          </p:cNvPr>
          <p:cNvSpPr>
            <a:spLocks noGrp="1"/>
          </p:cNvSpPr>
          <p:nvPr>
            <p:ph type="title"/>
          </p:nvPr>
        </p:nvSpPr>
        <p:spPr/>
        <p:txBody>
          <a:bodyPr/>
          <a:lstStyle/>
          <a:p>
            <a:r>
              <a:rPr lang="en-US" dirty="0"/>
              <a:t>2-Work structure</a:t>
            </a:r>
          </a:p>
        </p:txBody>
      </p:sp>
      <p:pic>
        <p:nvPicPr>
          <p:cNvPr id="6" name="Content Placeholder 5">
            <a:extLst>
              <a:ext uri="{FF2B5EF4-FFF2-40B4-BE49-F238E27FC236}">
                <a16:creationId xmlns:a16="http://schemas.microsoft.com/office/drawing/2014/main" id="{17AFC867-DE9C-CFF2-ACEB-147E17561ED9}"/>
              </a:ext>
            </a:extLst>
          </p:cNvPr>
          <p:cNvPicPr>
            <a:picLocks noGrp="1" noChangeAspect="1"/>
          </p:cNvPicPr>
          <p:nvPr>
            <p:ph idx="1"/>
          </p:nvPr>
        </p:nvPicPr>
        <p:blipFill>
          <a:blip r:embed="rId2"/>
          <a:stretch>
            <a:fillRect/>
          </a:stretch>
        </p:blipFill>
        <p:spPr>
          <a:xfrm>
            <a:off x="4933244" y="1147657"/>
            <a:ext cx="6784623" cy="4846743"/>
          </a:xfrm>
        </p:spPr>
      </p:pic>
      <p:sp>
        <p:nvSpPr>
          <p:cNvPr id="4" name="Text Placeholder 3">
            <a:extLst>
              <a:ext uri="{FF2B5EF4-FFF2-40B4-BE49-F238E27FC236}">
                <a16:creationId xmlns:a16="http://schemas.microsoft.com/office/drawing/2014/main" id="{68BDDA69-B068-9314-38EE-FCFEE79DAF69}"/>
              </a:ext>
            </a:extLst>
          </p:cNvPr>
          <p:cNvSpPr>
            <a:spLocks noGrp="1"/>
          </p:cNvSpPr>
          <p:nvPr>
            <p:ph type="body" sz="half" idx="2"/>
          </p:nvPr>
        </p:nvSpPr>
        <p:spPr/>
        <p:txBody>
          <a:bodyPr/>
          <a:lstStyle/>
          <a:p>
            <a:r>
              <a:rPr lang="en-US" dirty="0"/>
              <a:t>Path&gt;Work structure&gt; Grade&gt;description</a:t>
            </a:r>
          </a:p>
          <a:p>
            <a:r>
              <a:rPr lang="en-US" dirty="0"/>
              <a:t>(MS99_Responsibility)</a:t>
            </a:r>
          </a:p>
          <a:p>
            <a:endParaRPr lang="en-US" dirty="0"/>
          </a:p>
        </p:txBody>
      </p:sp>
    </p:spTree>
    <p:extLst>
      <p:ext uri="{BB962C8B-B14F-4D97-AF65-F5344CB8AC3E}">
        <p14:creationId xmlns:p14="http://schemas.microsoft.com/office/powerpoint/2010/main" val="214669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ACC3-C5BD-936E-8E59-BB07D8E67444}"/>
              </a:ext>
            </a:extLst>
          </p:cNvPr>
          <p:cNvSpPr>
            <a:spLocks noGrp="1"/>
          </p:cNvSpPr>
          <p:nvPr>
            <p:ph type="title"/>
          </p:nvPr>
        </p:nvSpPr>
        <p:spPr/>
        <p:txBody>
          <a:bodyPr/>
          <a:lstStyle/>
          <a:p>
            <a:r>
              <a:rPr lang="en-US" dirty="0"/>
              <a:t>2- Work structure</a:t>
            </a:r>
          </a:p>
        </p:txBody>
      </p:sp>
      <p:pic>
        <p:nvPicPr>
          <p:cNvPr id="10" name="Content Placeholder 9">
            <a:extLst>
              <a:ext uri="{FF2B5EF4-FFF2-40B4-BE49-F238E27FC236}">
                <a16:creationId xmlns:a16="http://schemas.microsoft.com/office/drawing/2014/main" id="{01855517-831C-00F9-D92E-5BAA544CF834}"/>
              </a:ext>
            </a:extLst>
          </p:cNvPr>
          <p:cNvPicPr>
            <a:picLocks noGrp="1" noChangeAspect="1"/>
          </p:cNvPicPr>
          <p:nvPr>
            <p:ph idx="1"/>
          </p:nvPr>
        </p:nvPicPr>
        <p:blipFill>
          <a:blip r:embed="rId2"/>
          <a:stretch>
            <a:fillRect/>
          </a:stretch>
        </p:blipFill>
        <p:spPr>
          <a:xfrm>
            <a:off x="5067106" y="166197"/>
            <a:ext cx="5927725" cy="3334345"/>
          </a:xfrm>
        </p:spPr>
      </p:pic>
      <p:sp>
        <p:nvSpPr>
          <p:cNvPr id="4" name="Text Placeholder 3">
            <a:extLst>
              <a:ext uri="{FF2B5EF4-FFF2-40B4-BE49-F238E27FC236}">
                <a16:creationId xmlns:a16="http://schemas.microsoft.com/office/drawing/2014/main" id="{B9E6BC57-2C05-2EA9-E939-A8D5F92718C4}"/>
              </a:ext>
            </a:extLst>
          </p:cNvPr>
          <p:cNvSpPr>
            <a:spLocks noGrp="1"/>
          </p:cNvSpPr>
          <p:nvPr>
            <p:ph type="body" sz="half" idx="2"/>
          </p:nvPr>
        </p:nvSpPr>
        <p:spPr/>
        <p:txBody>
          <a:bodyPr/>
          <a:lstStyle/>
          <a:p>
            <a:r>
              <a:rPr lang="en-US" dirty="0"/>
              <a:t>Path&gt;people&gt; enter and maintain</a:t>
            </a:r>
          </a:p>
          <a:p>
            <a:r>
              <a:rPr lang="en-US" dirty="0"/>
              <a:t>(MS99_Responsibility)</a:t>
            </a:r>
          </a:p>
          <a:p>
            <a:r>
              <a:rPr lang="en-US" dirty="0"/>
              <a:t>Then click on assignment to apply all setups </a:t>
            </a:r>
          </a:p>
          <a:p>
            <a:endParaRPr lang="en-US" dirty="0"/>
          </a:p>
        </p:txBody>
      </p:sp>
      <p:pic>
        <p:nvPicPr>
          <p:cNvPr id="12" name="Picture 11">
            <a:extLst>
              <a:ext uri="{FF2B5EF4-FFF2-40B4-BE49-F238E27FC236}">
                <a16:creationId xmlns:a16="http://schemas.microsoft.com/office/drawing/2014/main" id="{93004DF3-F43D-D05E-EB98-A282815BA5CD}"/>
              </a:ext>
            </a:extLst>
          </p:cNvPr>
          <p:cNvPicPr>
            <a:picLocks noChangeAspect="1"/>
          </p:cNvPicPr>
          <p:nvPr/>
        </p:nvPicPr>
        <p:blipFill>
          <a:blip r:embed="rId3"/>
          <a:stretch>
            <a:fillRect/>
          </a:stretch>
        </p:blipFill>
        <p:spPr>
          <a:xfrm>
            <a:off x="5067105" y="3500542"/>
            <a:ext cx="5927726" cy="3064505"/>
          </a:xfrm>
          <a:prstGeom prst="rect">
            <a:avLst/>
          </a:prstGeom>
        </p:spPr>
      </p:pic>
    </p:spTree>
    <p:extLst>
      <p:ext uri="{BB962C8B-B14F-4D97-AF65-F5344CB8AC3E}">
        <p14:creationId xmlns:p14="http://schemas.microsoft.com/office/powerpoint/2010/main" val="326710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8477-F1B5-F51B-F7E1-D4007FBBAF5B}"/>
              </a:ext>
            </a:extLst>
          </p:cNvPr>
          <p:cNvSpPr>
            <a:spLocks noGrp="1"/>
          </p:cNvSpPr>
          <p:nvPr>
            <p:ph type="title"/>
          </p:nvPr>
        </p:nvSpPr>
        <p:spPr/>
        <p:txBody>
          <a:bodyPr/>
          <a:lstStyle/>
          <a:p>
            <a:r>
              <a:rPr lang="en-US" dirty="0"/>
              <a:t>Oscar organization </a:t>
            </a:r>
          </a:p>
        </p:txBody>
      </p:sp>
      <p:sp>
        <p:nvSpPr>
          <p:cNvPr id="3" name="Content Placeholder 2">
            <a:extLst>
              <a:ext uri="{FF2B5EF4-FFF2-40B4-BE49-F238E27FC236}">
                <a16:creationId xmlns:a16="http://schemas.microsoft.com/office/drawing/2014/main" id="{BB546864-1FB1-3571-EAD7-569412CBDB5F}"/>
              </a:ext>
            </a:extLst>
          </p:cNvPr>
          <p:cNvSpPr>
            <a:spLocks noGrp="1"/>
          </p:cNvSpPr>
          <p:nvPr>
            <p:ph idx="1"/>
          </p:nvPr>
        </p:nvSpPr>
        <p:spPr/>
        <p:txBody>
          <a:bodyPr/>
          <a:lstStyle/>
          <a:p>
            <a:r>
              <a:rPr lang="en-US" dirty="0"/>
              <a:t>Welcome to the Oscar Organization Payroll Project. As a leading provider of financial services, Oscar Organization is committed to delivering exceptional results and exceeding expectations. With a strong focus on integrity, transparency, and customer satisfaction, our organization relies on a dedicated team of professionals who work tirelessly behind the scenes to provide innovative financial solutions to individuals, businesses, and institutions.</a:t>
            </a:r>
          </a:p>
          <a:p>
            <a:r>
              <a:rPr lang="en-US" dirty="0"/>
              <a:t>As we continue to grow and evolve, our payroll processes play a critical role in ensuring that our employees are compensated accurately and on time. This project aims to implement a robust and efficient payroll system that streamlines our processes, reduces errors, and enhances the overall employee experience</a:t>
            </a:r>
          </a:p>
        </p:txBody>
      </p:sp>
    </p:spTree>
    <p:extLst>
      <p:ext uri="{BB962C8B-B14F-4D97-AF65-F5344CB8AC3E}">
        <p14:creationId xmlns:p14="http://schemas.microsoft.com/office/powerpoint/2010/main" val="328080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BEAC-F353-F20B-32F7-D7791E8C1BDF}"/>
              </a:ext>
            </a:extLst>
          </p:cNvPr>
          <p:cNvSpPr>
            <a:spLocks noGrp="1"/>
          </p:cNvSpPr>
          <p:nvPr>
            <p:ph type="title"/>
          </p:nvPr>
        </p:nvSpPr>
        <p:spPr/>
        <p:txBody>
          <a:bodyPr/>
          <a:lstStyle/>
          <a:p>
            <a:r>
              <a:rPr lang="en-US" dirty="0"/>
              <a:t>3- Payroll</a:t>
            </a:r>
          </a:p>
        </p:txBody>
      </p:sp>
      <p:sp>
        <p:nvSpPr>
          <p:cNvPr id="3" name="Content Placeholder 2">
            <a:extLst>
              <a:ext uri="{FF2B5EF4-FFF2-40B4-BE49-F238E27FC236}">
                <a16:creationId xmlns:a16="http://schemas.microsoft.com/office/drawing/2014/main" id="{2ADC5733-94DD-87B0-371E-C1F1945FFCFA}"/>
              </a:ext>
            </a:extLst>
          </p:cNvPr>
          <p:cNvSpPr>
            <a:spLocks noGrp="1"/>
          </p:cNvSpPr>
          <p:nvPr>
            <p:ph idx="1"/>
          </p:nvPr>
        </p:nvSpPr>
        <p:spPr/>
        <p:txBody>
          <a:bodyPr>
            <a:normAutofit/>
          </a:bodyPr>
          <a:lstStyle/>
          <a:p>
            <a:r>
              <a:rPr lang="en-US" dirty="0"/>
              <a:t>1- Create consolidation</a:t>
            </a:r>
          </a:p>
          <a:p>
            <a:r>
              <a:rPr lang="en-US" dirty="0"/>
              <a:t>2- Create payroll (payment methods and payment types)</a:t>
            </a:r>
          </a:p>
          <a:p>
            <a:r>
              <a:rPr lang="en-US" dirty="0"/>
              <a:t>3- Create Elements </a:t>
            </a:r>
          </a:p>
          <a:p>
            <a:r>
              <a:rPr lang="en-US" dirty="0"/>
              <a:t>4- Link payroll with people </a:t>
            </a:r>
          </a:p>
          <a:p>
            <a:r>
              <a:rPr lang="en-US" dirty="0"/>
              <a:t>5- link elements with people</a:t>
            </a:r>
          </a:p>
          <a:p>
            <a:r>
              <a:rPr lang="en-US" dirty="0"/>
              <a:t>6- Salary basis </a:t>
            </a:r>
          </a:p>
          <a:p>
            <a:r>
              <a:rPr lang="en-US" dirty="0"/>
              <a:t>7- Quick pay</a:t>
            </a:r>
          </a:p>
          <a:p>
            <a:endParaRPr lang="en-US" dirty="0"/>
          </a:p>
        </p:txBody>
      </p:sp>
    </p:spTree>
    <p:extLst>
      <p:ext uri="{BB962C8B-B14F-4D97-AF65-F5344CB8AC3E}">
        <p14:creationId xmlns:p14="http://schemas.microsoft.com/office/powerpoint/2010/main" val="279119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1E10-8F10-0FC9-0FF7-C0565D3164F0}"/>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A013C9B9-5687-6550-1B73-48DDFF474576}"/>
              </a:ext>
            </a:extLst>
          </p:cNvPr>
          <p:cNvPicPr>
            <a:picLocks noGrp="1" noChangeAspect="1"/>
          </p:cNvPicPr>
          <p:nvPr>
            <p:ph idx="1"/>
          </p:nvPr>
        </p:nvPicPr>
        <p:blipFill>
          <a:blip r:embed="rId2"/>
          <a:stretch>
            <a:fillRect/>
          </a:stretch>
        </p:blipFill>
        <p:spPr>
          <a:xfrm>
            <a:off x="5163040" y="1247130"/>
            <a:ext cx="6385494" cy="3591840"/>
          </a:xfrm>
        </p:spPr>
      </p:pic>
      <p:sp>
        <p:nvSpPr>
          <p:cNvPr id="4" name="Text Placeholder 3">
            <a:extLst>
              <a:ext uri="{FF2B5EF4-FFF2-40B4-BE49-F238E27FC236}">
                <a16:creationId xmlns:a16="http://schemas.microsoft.com/office/drawing/2014/main" id="{EB4615DF-88C7-72EE-0343-6DFB52138FDE}"/>
              </a:ext>
            </a:extLst>
          </p:cNvPr>
          <p:cNvSpPr>
            <a:spLocks noGrp="1"/>
          </p:cNvSpPr>
          <p:nvPr>
            <p:ph type="body" sz="half" idx="2"/>
          </p:nvPr>
        </p:nvSpPr>
        <p:spPr/>
        <p:txBody>
          <a:bodyPr/>
          <a:lstStyle/>
          <a:p>
            <a:r>
              <a:rPr lang="en-US" dirty="0"/>
              <a:t>Path&gt;payroll&gt;consolidation </a:t>
            </a:r>
          </a:p>
          <a:p>
            <a:r>
              <a:rPr lang="en-US" dirty="0"/>
              <a:t>(Responsibility MS99_)</a:t>
            </a:r>
          </a:p>
        </p:txBody>
      </p:sp>
    </p:spTree>
    <p:extLst>
      <p:ext uri="{BB962C8B-B14F-4D97-AF65-F5344CB8AC3E}">
        <p14:creationId xmlns:p14="http://schemas.microsoft.com/office/powerpoint/2010/main" val="2441375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1B60-1372-D31E-F550-826C509D01C3}"/>
              </a:ext>
            </a:extLst>
          </p:cNvPr>
          <p:cNvSpPr>
            <a:spLocks noGrp="1"/>
          </p:cNvSpPr>
          <p:nvPr>
            <p:ph type="title"/>
          </p:nvPr>
        </p:nvSpPr>
        <p:spPr>
          <a:xfrm>
            <a:off x="643466" y="786383"/>
            <a:ext cx="3517567" cy="782773"/>
          </a:xfrm>
        </p:spPr>
        <p:txBody>
          <a:bodyPr/>
          <a:lstStyle/>
          <a:p>
            <a:r>
              <a:rPr lang="en-US" dirty="0"/>
              <a:t>3- Payroll</a:t>
            </a:r>
          </a:p>
        </p:txBody>
      </p:sp>
      <p:pic>
        <p:nvPicPr>
          <p:cNvPr id="6" name="Content Placeholder 5">
            <a:extLst>
              <a:ext uri="{FF2B5EF4-FFF2-40B4-BE49-F238E27FC236}">
                <a16:creationId xmlns:a16="http://schemas.microsoft.com/office/drawing/2014/main" id="{260D27EE-E07C-50BF-3820-392E4C3DFD5B}"/>
              </a:ext>
            </a:extLst>
          </p:cNvPr>
          <p:cNvPicPr>
            <a:picLocks noGrp="1" noChangeAspect="1"/>
          </p:cNvPicPr>
          <p:nvPr>
            <p:ph idx="1"/>
          </p:nvPr>
        </p:nvPicPr>
        <p:blipFill>
          <a:blip r:embed="rId2"/>
          <a:stretch>
            <a:fillRect/>
          </a:stretch>
        </p:blipFill>
        <p:spPr>
          <a:xfrm>
            <a:off x="5380391" y="614048"/>
            <a:ext cx="5927725" cy="3029203"/>
          </a:xfrm>
        </p:spPr>
      </p:pic>
      <p:sp>
        <p:nvSpPr>
          <p:cNvPr id="4" name="Text Placeholder 3">
            <a:extLst>
              <a:ext uri="{FF2B5EF4-FFF2-40B4-BE49-F238E27FC236}">
                <a16:creationId xmlns:a16="http://schemas.microsoft.com/office/drawing/2014/main" id="{219DE200-7609-FC48-0B33-40A01556FD8D}"/>
              </a:ext>
            </a:extLst>
          </p:cNvPr>
          <p:cNvSpPr>
            <a:spLocks noGrp="1"/>
          </p:cNvSpPr>
          <p:nvPr>
            <p:ph type="body" sz="half" idx="2"/>
          </p:nvPr>
        </p:nvSpPr>
        <p:spPr>
          <a:xfrm>
            <a:off x="643465" y="2128650"/>
            <a:ext cx="3517567" cy="953217"/>
          </a:xfrm>
        </p:spPr>
        <p:txBody>
          <a:bodyPr/>
          <a:lstStyle/>
          <a:p>
            <a:r>
              <a:rPr lang="en-US" dirty="0"/>
              <a:t>Path&gt;payroll&gt;payment method</a:t>
            </a:r>
          </a:p>
          <a:p>
            <a:r>
              <a:rPr lang="en-US" dirty="0"/>
              <a:t>(Responsibility MS99_)</a:t>
            </a:r>
          </a:p>
          <a:p>
            <a:endParaRPr lang="en-US" dirty="0"/>
          </a:p>
          <a:p>
            <a:endParaRPr lang="en-US" dirty="0"/>
          </a:p>
        </p:txBody>
      </p:sp>
      <p:sp>
        <p:nvSpPr>
          <p:cNvPr id="7" name="TextBox 6">
            <a:extLst>
              <a:ext uri="{FF2B5EF4-FFF2-40B4-BE49-F238E27FC236}">
                <a16:creationId xmlns:a16="http://schemas.microsoft.com/office/drawing/2014/main" id="{FF278D31-732A-800A-67C6-4DF56231F1FC}"/>
              </a:ext>
            </a:extLst>
          </p:cNvPr>
          <p:cNvSpPr txBox="1"/>
          <p:nvPr/>
        </p:nvSpPr>
        <p:spPr>
          <a:xfrm>
            <a:off x="767644" y="4596468"/>
            <a:ext cx="3172178" cy="923330"/>
          </a:xfrm>
          <a:prstGeom prst="rect">
            <a:avLst/>
          </a:prstGeom>
          <a:noFill/>
        </p:spPr>
        <p:txBody>
          <a:bodyPr wrap="square" rtlCol="0">
            <a:spAutoFit/>
          </a:bodyPr>
          <a:lstStyle/>
          <a:p>
            <a:r>
              <a:rPr lang="en-US" dirty="0">
                <a:solidFill>
                  <a:schemeClr val="bg1"/>
                </a:solidFill>
              </a:rPr>
              <a:t>Path&gt;Payroll&gt;payment types</a:t>
            </a:r>
          </a:p>
          <a:p>
            <a:r>
              <a:rPr lang="en-US" dirty="0">
                <a:solidFill>
                  <a:schemeClr val="bg1"/>
                </a:solidFill>
              </a:rPr>
              <a:t>(Responsibility MS99_)</a:t>
            </a:r>
          </a:p>
          <a:p>
            <a:endParaRPr lang="en-US" dirty="0">
              <a:solidFill>
                <a:schemeClr val="bg1"/>
              </a:solidFill>
            </a:endParaRPr>
          </a:p>
        </p:txBody>
      </p:sp>
      <p:pic>
        <p:nvPicPr>
          <p:cNvPr id="5" name="Picture 4">
            <a:extLst>
              <a:ext uri="{FF2B5EF4-FFF2-40B4-BE49-F238E27FC236}">
                <a16:creationId xmlns:a16="http://schemas.microsoft.com/office/drawing/2014/main" id="{1ECD783A-BA0D-2A5B-3F77-5D5DCDDA3DB2}"/>
              </a:ext>
            </a:extLst>
          </p:cNvPr>
          <p:cNvPicPr>
            <a:picLocks noChangeAspect="1"/>
          </p:cNvPicPr>
          <p:nvPr/>
        </p:nvPicPr>
        <p:blipFill>
          <a:blip r:embed="rId3"/>
          <a:stretch>
            <a:fillRect/>
          </a:stretch>
        </p:blipFill>
        <p:spPr>
          <a:xfrm>
            <a:off x="5090231" y="3429000"/>
            <a:ext cx="6334125" cy="3000375"/>
          </a:xfrm>
          <a:prstGeom prst="rect">
            <a:avLst/>
          </a:prstGeom>
        </p:spPr>
      </p:pic>
    </p:spTree>
    <p:extLst>
      <p:ext uri="{BB962C8B-B14F-4D97-AF65-F5344CB8AC3E}">
        <p14:creationId xmlns:p14="http://schemas.microsoft.com/office/powerpoint/2010/main" val="2816110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DD7E-DBAF-4D51-A2AB-039A4E0E223A}"/>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0D0C6C9B-7FCB-A6DF-1E8E-B642337A3CB3}"/>
              </a:ext>
            </a:extLst>
          </p:cNvPr>
          <p:cNvPicPr>
            <a:picLocks noGrp="1" noChangeAspect="1"/>
          </p:cNvPicPr>
          <p:nvPr>
            <p:ph idx="1"/>
          </p:nvPr>
        </p:nvPicPr>
        <p:blipFill>
          <a:blip r:embed="rId2"/>
          <a:stretch>
            <a:fillRect/>
          </a:stretch>
        </p:blipFill>
        <p:spPr>
          <a:xfrm>
            <a:off x="5459413" y="1828124"/>
            <a:ext cx="5927725" cy="3263664"/>
          </a:xfrm>
        </p:spPr>
      </p:pic>
      <p:sp>
        <p:nvSpPr>
          <p:cNvPr id="4" name="Text Placeholder 3">
            <a:extLst>
              <a:ext uri="{FF2B5EF4-FFF2-40B4-BE49-F238E27FC236}">
                <a16:creationId xmlns:a16="http://schemas.microsoft.com/office/drawing/2014/main" id="{5586B06C-E1AB-08B3-F0B2-FAD2350476A0}"/>
              </a:ext>
            </a:extLst>
          </p:cNvPr>
          <p:cNvSpPr>
            <a:spLocks noGrp="1"/>
          </p:cNvSpPr>
          <p:nvPr>
            <p:ph type="body" sz="half" idx="2"/>
          </p:nvPr>
        </p:nvSpPr>
        <p:spPr/>
        <p:txBody>
          <a:bodyPr/>
          <a:lstStyle/>
          <a:p>
            <a:r>
              <a:rPr lang="en-US" dirty="0"/>
              <a:t>Path&gt;Payroll&gt;description</a:t>
            </a:r>
          </a:p>
          <a:p>
            <a:r>
              <a:rPr lang="en-US" dirty="0"/>
              <a:t>(Responsibility MS99_)</a:t>
            </a:r>
          </a:p>
        </p:txBody>
      </p:sp>
    </p:spTree>
    <p:extLst>
      <p:ext uri="{BB962C8B-B14F-4D97-AF65-F5344CB8AC3E}">
        <p14:creationId xmlns:p14="http://schemas.microsoft.com/office/powerpoint/2010/main" val="345560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0314-344C-74CD-5E82-9C2C896C092E}"/>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1284B667-84FF-63F7-E53A-BBD834DBA530}"/>
              </a:ext>
            </a:extLst>
          </p:cNvPr>
          <p:cNvPicPr>
            <a:picLocks noGrp="1" noChangeAspect="1"/>
          </p:cNvPicPr>
          <p:nvPr>
            <p:ph idx="1"/>
          </p:nvPr>
        </p:nvPicPr>
        <p:blipFill>
          <a:blip r:embed="rId2"/>
          <a:stretch>
            <a:fillRect/>
          </a:stretch>
        </p:blipFill>
        <p:spPr>
          <a:xfrm>
            <a:off x="4703058" y="198758"/>
            <a:ext cx="3517567" cy="2701998"/>
          </a:xfrm>
        </p:spPr>
      </p:pic>
      <p:sp>
        <p:nvSpPr>
          <p:cNvPr id="4" name="Text Placeholder 3">
            <a:extLst>
              <a:ext uri="{FF2B5EF4-FFF2-40B4-BE49-F238E27FC236}">
                <a16:creationId xmlns:a16="http://schemas.microsoft.com/office/drawing/2014/main" id="{05657F00-22B3-0CE8-F059-F1C405296487}"/>
              </a:ext>
            </a:extLst>
          </p:cNvPr>
          <p:cNvSpPr>
            <a:spLocks noGrp="1"/>
          </p:cNvSpPr>
          <p:nvPr>
            <p:ph type="body" sz="half" idx="2"/>
          </p:nvPr>
        </p:nvSpPr>
        <p:spPr/>
        <p:txBody>
          <a:bodyPr/>
          <a:lstStyle/>
          <a:p>
            <a:r>
              <a:rPr lang="en-US" dirty="0"/>
              <a:t>Path&gt;Total consumption&gt;basic&gt;element description</a:t>
            </a:r>
          </a:p>
          <a:p>
            <a:r>
              <a:rPr lang="en-US" dirty="0"/>
              <a:t>We made three types of elements </a:t>
            </a:r>
          </a:p>
          <a:p>
            <a:r>
              <a:rPr lang="en-US" dirty="0"/>
              <a:t>(Earnings, deduction and information)</a:t>
            </a:r>
          </a:p>
          <a:p>
            <a:r>
              <a:rPr lang="en-US" dirty="0"/>
              <a:t>(Responsibility MS99_)</a:t>
            </a:r>
          </a:p>
          <a:p>
            <a:endParaRPr lang="en-US" dirty="0"/>
          </a:p>
        </p:txBody>
      </p:sp>
      <p:pic>
        <p:nvPicPr>
          <p:cNvPr id="8" name="Picture 7">
            <a:extLst>
              <a:ext uri="{FF2B5EF4-FFF2-40B4-BE49-F238E27FC236}">
                <a16:creationId xmlns:a16="http://schemas.microsoft.com/office/drawing/2014/main" id="{652D8DFC-156A-9DDE-3BB2-7A5B916749DA}"/>
              </a:ext>
            </a:extLst>
          </p:cNvPr>
          <p:cNvPicPr>
            <a:picLocks noChangeAspect="1"/>
          </p:cNvPicPr>
          <p:nvPr/>
        </p:nvPicPr>
        <p:blipFill>
          <a:blip r:embed="rId3"/>
          <a:stretch>
            <a:fillRect/>
          </a:stretch>
        </p:blipFill>
        <p:spPr>
          <a:xfrm>
            <a:off x="5779912" y="3317957"/>
            <a:ext cx="5249332" cy="2789598"/>
          </a:xfrm>
          <a:prstGeom prst="rect">
            <a:avLst/>
          </a:prstGeom>
        </p:spPr>
      </p:pic>
      <p:pic>
        <p:nvPicPr>
          <p:cNvPr id="10" name="Picture 9">
            <a:extLst>
              <a:ext uri="{FF2B5EF4-FFF2-40B4-BE49-F238E27FC236}">
                <a16:creationId xmlns:a16="http://schemas.microsoft.com/office/drawing/2014/main" id="{B56556EB-13FF-83D1-E17D-C485D57017DF}"/>
              </a:ext>
            </a:extLst>
          </p:cNvPr>
          <p:cNvPicPr>
            <a:picLocks noChangeAspect="1"/>
          </p:cNvPicPr>
          <p:nvPr/>
        </p:nvPicPr>
        <p:blipFill>
          <a:blip r:embed="rId4"/>
          <a:stretch>
            <a:fillRect/>
          </a:stretch>
        </p:blipFill>
        <p:spPr>
          <a:xfrm>
            <a:off x="8022019" y="198758"/>
            <a:ext cx="4066216" cy="2701998"/>
          </a:xfrm>
          <a:prstGeom prst="rect">
            <a:avLst/>
          </a:prstGeom>
        </p:spPr>
      </p:pic>
    </p:spTree>
    <p:extLst>
      <p:ext uri="{BB962C8B-B14F-4D97-AF65-F5344CB8AC3E}">
        <p14:creationId xmlns:p14="http://schemas.microsoft.com/office/powerpoint/2010/main" val="366421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09A0-00DE-5005-8A90-E29186A73D2B}"/>
              </a:ext>
            </a:extLst>
          </p:cNvPr>
          <p:cNvSpPr>
            <a:spLocks noGrp="1"/>
          </p:cNvSpPr>
          <p:nvPr>
            <p:ph type="title"/>
          </p:nvPr>
        </p:nvSpPr>
        <p:spPr/>
        <p:txBody>
          <a:bodyPr/>
          <a:lstStyle/>
          <a:p>
            <a:r>
              <a:rPr lang="en-US" dirty="0"/>
              <a:t>3-Payroll</a:t>
            </a:r>
          </a:p>
        </p:txBody>
      </p:sp>
      <p:pic>
        <p:nvPicPr>
          <p:cNvPr id="6" name="Content Placeholder 5">
            <a:extLst>
              <a:ext uri="{FF2B5EF4-FFF2-40B4-BE49-F238E27FC236}">
                <a16:creationId xmlns:a16="http://schemas.microsoft.com/office/drawing/2014/main" id="{366292D9-94F3-506A-8B2E-91B5CF3C3434}"/>
              </a:ext>
            </a:extLst>
          </p:cNvPr>
          <p:cNvPicPr>
            <a:picLocks noGrp="1" noChangeAspect="1"/>
          </p:cNvPicPr>
          <p:nvPr>
            <p:ph idx="1"/>
          </p:nvPr>
        </p:nvPicPr>
        <p:blipFill>
          <a:blip r:embed="rId2"/>
          <a:stretch>
            <a:fillRect/>
          </a:stretch>
        </p:blipFill>
        <p:spPr>
          <a:xfrm>
            <a:off x="5459413" y="1585410"/>
            <a:ext cx="5927725" cy="3749093"/>
          </a:xfrm>
        </p:spPr>
      </p:pic>
      <p:sp>
        <p:nvSpPr>
          <p:cNvPr id="4" name="Text Placeholder 3">
            <a:extLst>
              <a:ext uri="{FF2B5EF4-FFF2-40B4-BE49-F238E27FC236}">
                <a16:creationId xmlns:a16="http://schemas.microsoft.com/office/drawing/2014/main" id="{497BFB11-2319-878A-EF36-47E0641A371F}"/>
              </a:ext>
            </a:extLst>
          </p:cNvPr>
          <p:cNvSpPr>
            <a:spLocks noGrp="1"/>
          </p:cNvSpPr>
          <p:nvPr>
            <p:ph type="body" sz="half" idx="2"/>
          </p:nvPr>
        </p:nvSpPr>
        <p:spPr/>
        <p:txBody>
          <a:bodyPr/>
          <a:lstStyle/>
          <a:p>
            <a:r>
              <a:rPr lang="en-US" dirty="0"/>
              <a:t>After that don’t forget to press on input value at the same window which you can make the user to insert the amount through his window and if you want to disable it make sure to clear the marker from (user enterable) and you can insert the amount that the owner wants in the default </a:t>
            </a:r>
          </a:p>
        </p:txBody>
      </p:sp>
    </p:spTree>
    <p:extLst>
      <p:ext uri="{BB962C8B-B14F-4D97-AF65-F5344CB8AC3E}">
        <p14:creationId xmlns:p14="http://schemas.microsoft.com/office/powerpoint/2010/main" val="3508521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D48F-E872-56A4-484E-EC3983DF2439}"/>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7BBEFEDF-7937-3313-32F0-9DD56CB65745}"/>
              </a:ext>
            </a:extLst>
          </p:cNvPr>
          <p:cNvPicPr>
            <a:picLocks noGrp="1" noChangeAspect="1"/>
          </p:cNvPicPr>
          <p:nvPr>
            <p:ph idx="1"/>
          </p:nvPr>
        </p:nvPicPr>
        <p:blipFill>
          <a:blip r:embed="rId2"/>
          <a:stretch>
            <a:fillRect/>
          </a:stretch>
        </p:blipFill>
        <p:spPr>
          <a:xfrm>
            <a:off x="5459413" y="1434214"/>
            <a:ext cx="5927725" cy="4051484"/>
          </a:xfrm>
        </p:spPr>
      </p:pic>
      <p:sp>
        <p:nvSpPr>
          <p:cNvPr id="4" name="Text Placeholder 3">
            <a:extLst>
              <a:ext uri="{FF2B5EF4-FFF2-40B4-BE49-F238E27FC236}">
                <a16:creationId xmlns:a16="http://schemas.microsoft.com/office/drawing/2014/main" id="{68EA5AD7-DC46-438A-447D-DD99C9A1598D}"/>
              </a:ext>
            </a:extLst>
          </p:cNvPr>
          <p:cNvSpPr>
            <a:spLocks noGrp="1"/>
          </p:cNvSpPr>
          <p:nvPr>
            <p:ph type="body" sz="half" idx="2"/>
          </p:nvPr>
        </p:nvSpPr>
        <p:spPr/>
        <p:txBody>
          <a:bodyPr/>
          <a:lstStyle/>
          <a:p>
            <a:r>
              <a:rPr lang="en-US" dirty="0"/>
              <a:t>Path&gt;total consumption&gt;basic&gt;link</a:t>
            </a:r>
          </a:p>
          <a:p>
            <a:r>
              <a:rPr lang="en-US" dirty="0"/>
              <a:t>(Responsibility MS99_)</a:t>
            </a:r>
          </a:p>
          <a:p>
            <a:endParaRPr lang="en-US" dirty="0"/>
          </a:p>
          <a:p>
            <a:endParaRPr lang="en-US" dirty="0"/>
          </a:p>
        </p:txBody>
      </p:sp>
    </p:spTree>
    <p:extLst>
      <p:ext uri="{BB962C8B-B14F-4D97-AF65-F5344CB8AC3E}">
        <p14:creationId xmlns:p14="http://schemas.microsoft.com/office/powerpoint/2010/main" val="84129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0CCB-1F79-3B7D-CE06-C8664A4C1FE7}"/>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3E5B086D-47D3-446C-6197-B938C8CBBE5C}"/>
              </a:ext>
            </a:extLst>
          </p:cNvPr>
          <p:cNvPicPr>
            <a:picLocks noGrp="1" noChangeAspect="1"/>
          </p:cNvPicPr>
          <p:nvPr>
            <p:ph idx="1"/>
          </p:nvPr>
        </p:nvPicPr>
        <p:blipFill>
          <a:blip r:embed="rId2"/>
          <a:stretch>
            <a:fillRect/>
          </a:stretch>
        </p:blipFill>
        <p:spPr>
          <a:xfrm>
            <a:off x="5357813" y="1737401"/>
            <a:ext cx="5927725" cy="2611298"/>
          </a:xfrm>
        </p:spPr>
      </p:pic>
      <p:sp>
        <p:nvSpPr>
          <p:cNvPr id="4" name="Text Placeholder 3">
            <a:extLst>
              <a:ext uri="{FF2B5EF4-FFF2-40B4-BE49-F238E27FC236}">
                <a16:creationId xmlns:a16="http://schemas.microsoft.com/office/drawing/2014/main" id="{2AF029A7-0553-EEBB-22B8-8EE15A81DB30}"/>
              </a:ext>
            </a:extLst>
          </p:cNvPr>
          <p:cNvSpPr>
            <a:spLocks noGrp="1"/>
          </p:cNvSpPr>
          <p:nvPr>
            <p:ph type="body" sz="half" idx="2"/>
          </p:nvPr>
        </p:nvSpPr>
        <p:spPr/>
        <p:txBody>
          <a:bodyPr/>
          <a:lstStyle/>
          <a:p>
            <a:r>
              <a:rPr lang="en-US" dirty="0"/>
              <a:t>Path&gt;</a:t>
            </a:r>
            <a:r>
              <a:rPr lang="en-US" sz="1800" b="0" i="0" u="none" strike="noStrike" dirty="0">
                <a:solidFill>
                  <a:schemeClr val="bg1"/>
                </a:solidFill>
                <a:effectLst/>
                <a:latin typeface="Aptos Narrow" panose="020B0004020202020204" pitchFamily="34" charset="0"/>
              </a:rPr>
              <a:t>Total consumption &gt;&gt; Basic&gt;&gt;Salary basis</a:t>
            </a:r>
            <a:endParaRPr lang="en-US" dirty="0">
              <a:solidFill>
                <a:schemeClr val="bg1"/>
              </a:solidFill>
            </a:endParaRPr>
          </a:p>
        </p:txBody>
      </p:sp>
    </p:spTree>
    <p:extLst>
      <p:ext uri="{BB962C8B-B14F-4D97-AF65-F5344CB8AC3E}">
        <p14:creationId xmlns:p14="http://schemas.microsoft.com/office/powerpoint/2010/main" val="2217037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0376-EA18-270E-F774-6B3A70AF0EB0}"/>
              </a:ext>
            </a:extLst>
          </p:cNvPr>
          <p:cNvSpPr>
            <a:spLocks noGrp="1"/>
          </p:cNvSpPr>
          <p:nvPr>
            <p:ph type="title"/>
          </p:nvPr>
        </p:nvSpPr>
        <p:spPr/>
        <p:txBody>
          <a:bodyPr/>
          <a:lstStyle/>
          <a:p>
            <a:r>
              <a:rPr lang="en-US" dirty="0"/>
              <a:t>3- Payroll</a:t>
            </a:r>
          </a:p>
        </p:txBody>
      </p:sp>
      <p:pic>
        <p:nvPicPr>
          <p:cNvPr id="6" name="Content Placeholder 5">
            <a:extLst>
              <a:ext uri="{FF2B5EF4-FFF2-40B4-BE49-F238E27FC236}">
                <a16:creationId xmlns:a16="http://schemas.microsoft.com/office/drawing/2014/main" id="{0573BC2E-E563-F5F5-2A2B-810CECF89854}"/>
              </a:ext>
            </a:extLst>
          </p:cNvPr>
          <p:cNvPicPr>
            <a:picLocks noGrp="1" noChangeAspect="1"/>
          </p:cNvPicPr>
          <p:nvPr>
            <p:ph idx="1"/>
          </p:nvPr>
        </p:nvPicPr>
        <p:blipFill>
          <a:blip r:embed="rId2"/>
          <a:stretch>
            <a:fillRect/>
          </a:stretch>
        </p:blipFill>
        <p:spPr>
          <a:xfrm>
            <a:off x="5046133" y="786383"/>
            <a:ext cx="6931378" cy="4485527"/>
          </a:xfrm>
        </p:spPr>
      </p:pic>
      <p:sp>
        <p:nvSpPr>
          <p:cNvPr id="4" name="Text Placeholder 3">
            <a:extLst>
              <a:ext uri="{FF2B5EF4-FFF2-40B4-BE49-F238E27FC236}">
                <a16:creationId xmlns:a16="http://schemas.microsoft.com/office/drawing/2014/main" id="{A278F8C4-9A6B-B917-3B77-E583738084B6}"/>
              </a:ext>
            </a:extLst>
          </p:cNvPr>
          <p:cNvSpPr>
            <a:spLocks noGrp="1"/>
          </p:cNvSpPr>
          <p:nvPr>
            <p:ph type="body" sz="half" idx="2"/>
          </p:nvPr>
        </p:nvSpPr>
        <p:spPr/>
        <p:txBody>
          <a:bodyPr/>
          <a:lstStyle/>
          <a:p>
            <a:r>
              <a:rPr lang="en-US" dirty="0"/>
              <a:t>Path&gt;people&gt;enter and maintain&gt;assignment</a:t>
            </a:r>
          </a:p>
          <a:p>
            <a:r>
              <a:rPr lang="en-US" dirty="0"/>
              <a:t>(Responsibility MS99_)</a:t>
            </a:r>
          </a:p>
          <a:p>
            <a:endParaRPr lang="en-US" dirty="0"/>
          </a:p>
        </p:txBody>
      </p:sp>
    </p:spTree>
    <p:extLst>
      <p:ext uri="{BB962C8B-B14F-4D97-AF65-F5344CB8AC3E}">
        <p14:creationId xmlns:p14="http://schemas.microsoft.com/office/powerpoint/2010/main" val="1768552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17EC-8630-32AD-5DC1-5B03717098B9}"/>
              </a:ext>
            </a:extLst>
          </p:cNvPr>
          <p:cNvSpPr>
            <a:spLocks noGrp="1"/>
          </p:cNvSpPr>
          <p:nvPr>
            <p:ph type="title"/>
          </p:nvPr>
        </p:nvSpPr>
        <p:spPr/>
        <p:txBody>
          <a:bodyPr/>
          <a:lstStyle/>
          <a:p>
            <a:r>
              <a:rPr lang="en-US" dirty="0"/>
              <a:t>3-Payroll</a:t>
            </a:r>
          </a:p>
        </p:txBody>
      </p:sp>
      <p:pic>
        <p:nvPicPr>
          <p:cNvPr id="6" name="Content Placeholder 5">
            <a:extLst>
              <a:ext uri="{FF2B5EF4-FFF2-40B4-BE49-F238E27FC236}">
                <a16:creationId xmlns:a16="http://schemas.microsoft.com/office/drawing/2014/main" id="{38726209-0A20-50BC-CFCE-5CA6F66B89DA}"/>
              </a:ext>
            </a:extLst>
          </p:cNvPr>
          <p:cNvPicPr>
            <a:picLocks noGrp="1" noChangeAspect="1"/>
          </p:cNvPicPr>
          <p:nvPr>
            <p:ph idx="1"/>
          </p:nvPr>
        </p:nvPicPr>
        <p:blipFill>
          <a:blip r:embed="rId2"/>
          <a:stretch>
            <a:fillRect/>
          </a:stretch>
        </p:blipFill>
        <p:spPr>
          <a:xfrm>
            <a:off x="4894968" y="1081130"/>
            <a:ext cx="6975714" cy="3923839"/>
          </a:xfrm>
        </p:spPr>
      </p:pic>
      <p:sp>
        <p:nvSpPr>
          <p:cNvPr id="4" name="Text Placeholder 3">
            <a:extLst>
              <a:ext uri="{FF2B5EF4-FFF2-40B4-BE49-F238E27FC236}">
                <a16:creationId xmlns:a16="http://schemas.microsoft.com/office/drawing/2014/main" id="{3E548F16-5B28-7571-8663-3FD3306E5631}"/>
              </a:ext>
            </a:extLst>
          </p:cNvPr>
          <p:cNvSpPr>
            <a:spLocks noGrp="1"/>
          </p:cNvSpPr>
          <p:nvPr>
            <p:ph type="body" sz="half" idx="2"/>
          </p:nvPr>
        </p:nvSpPr>
        <p:spPr/>
        <p:txBody>
          <a:bodyPr/>
          <a:lstStyle/>
          <a:p>
            <a:r>
              <a:rPr lang="en-US" dirty="0"/>
              <a:t>Path&gt;people&gt;enter and maintain&gt;assignment&gt;entries</a:t>
            </a:r>
          </a:p>
          <a:p>
            <a:r>
              <a:rPr lang="en-US" dirty="0"/>
              <a:t>(Responsibility MS99_)</a:t>
            </a:r>
          </a:p>
          <a:p>
            <a:endParaRPr lang="en-US" dirty="0"/>
          </a:p>
        </p:txBody>
      </p:sp>
    </p:spTree>
    <p:extLst>
      <p:ext uri="{BB962C8B-B14F-4D97-AF65-F5344CB8AC3E}">
        <p14:creationId xmlns:p14="http://schemas.microsoft.com/office/powerpoint/2010/main" val="272963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1B2C-4869-DA79-CC50-130B7A85330D}"/>
              </a:ext>
            </a:extLst>
          </p:cNvPr>
          <p:cNvSpPr>
            <a:spLocks noGrp="1"/>
          </p:cNvSpPr>
          <p:nvPr>
            <p:ph type="title"/>
          </p:nvPr>
        </p:nvSpPr>
        <p:spPr/>
        <p:txBody>
          <a:bodyPr/>
          <a:lstStyle/>
          <a:p>
            <a:r>
              <a:rPr lang="en-US" dirty="0"/>
              <a:t>Oscar organization</a:t>
            </a:r>
          </a:p>
        </p:txBody>
      </p:sp>
      <p:sp>
        <p:nvSpPr>
          <p:cNvPr id="3" name="Content Placeholder 2">
            <a:extLst>
              <a:ext uri="{FF2B5EF4-FFF2-40B4-BE49-F238E27FC236}">
                <a16:creationId xmlns:a16="http://schemas.microsoft.com/office/drawing/2014/main" id="{34458946-9BBD-45A8-9E92-50C2B49E22FD}"/>
              </a:ext>
            </a:extLst>
          </p:cNvPr>
          <p:cNvSpPr>
            <a:spLocks noGrp="1"/>
          </p:cNvSpPr>
          <p:nvPr>
            <p:ph idx="1"/>
          </p:nvPr>
        </p:nvSpPr>
        <p:spPr/>
        <p:txBody>
          <a:bodyPr/>
          <a:lstStyle/>
          <a:p>
            <a:r>
              <a:rPr lang="en-US" dirty="0"/>
              <a:t>Throughout this project, we will work closely with stakeholders across the organization to design, develop, and deploy a payroll solution that meets our unique needs and requirements. Our goal is to create a payroll system that is scalable, secure, and compliant with all relevant regulations</a:t>
            </a:r>
          </a:p>
        </p:txBody>
      </p:sp>
    </p:spTree>
    <p:extLst>
      <p:ext uri="{BB962C8B-B14F-4D97-AF65-F5344CB8AC3E}">
        <p14:creationId xmlns:p14="http://schemas.microsoft.com/office/powerpoint/2010/main" val="1677914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843E2-81C1-29B9-EBA7-E8F1910948A7}"/>
              </a:ext>
            </a:extLst>
          </p:cNvPr>
          <p:cNvSpPr>
            <a:spLocks noGrp="1"/>
          </p:cNvSpPr>
          <p:nvPr>
            <p:ph type="title"/>
          </p:nvPr>
        </p:nvSpPr>
        <p:spPr/>
        <p:txBody>
          <a:bodyPr/>
          <a:lstStyle/>
          <a:p>
            <a:r>
              <a:rPr lang="en-US" dirty="0"/>
              <a:t>3- Payroll</a:t>
            </a:r>
          </a:p>
        </p:txBody>
      </p:sp>
      <p:pic>
        <p:nvPicPr>
          <p:cNvPr id="8" name="Content Placeholder 7">
            <a:extLst>
              <a:ext uri="{FF2B5EF4-FFF2-40B4-BE49-F238E27FC236}">
                <a16:creationId xmlns:a16="http://schemas.microsoft.com/office/drawing/2014/main" id="{CD363596-45B3-CED7-6B4F-CA4B98D88D67}"/>
              </a:ext>
            </a:extLst>
          </p:cNvPr>
          <p:cNvPicPr>
            <a:picLocks noGrp="1" noChangeAspect="1"/>
          </p:cNvPicPr>
          <p:nvPr>
            <p:ph idx="1"/>
          </p:nvPr>
        </p:nvPicPr>
        <p:blipFill>
          <a:blip r:embed="rId2"/>
          <a:stretch>
            <a:fillRect/>
          </a:stretch>
        </p:blipFill>
        <p:spPr>
          <a:xfrm>
            <a:off x="5335235" y="1226939"/>
            <a:ext cx="5927725" cy="3632222"/>
          </a:xfrm>
        </p:spPr>
      </p:pic>
      <p:sp>
        <p:nvSpPr>
          <p:cNvPr id="4" name="Text Placeholder 3">
            <a:extLst>
              <a:ext uri="{FF2B5EF4-FFF2-40B4-BE49-F238E27FC236}">
                <a16:creationId xmlns:a16="http://schemas.microsoft.com/office/drawing/2014/main" id="{9B80BBBE-7710-F04A-D874-752246E75939}"/>
              </a:ext>
            </a:extLst>
          </p:cNvPr>
          <p:cNvSpPr>
            <a:spLocks noGrp="1"/>
          </p:cNvSpPr>
          <p:nvPr>
            <p:ph type="body" sz="half" idx="2"/>
          </p:nvPr>
        </p:nvSpPr>
        <p:spPr/>
        <p:txBody>
          <a:bodyPr/>
          <a:lstStyle/>
          <a:p>
            <a:r>
              <a:rPr lang="en-US" dirty="0"/>
              <a:t>Path&gt;people&gt;enter and maintain&gt;assignment&gt;others&gt; Quick pay then we press at start run and after that we will click on </a:t>
            </a:r>
          </a:p>
          <a:p>
            <a:r>
              <a:rPr lang="en-US" dirty="0"/>
              <a:t>View&gt;request at the top we will see that the request already done as a tutorial for payroll system</a:t>
            </a:r>
          </a:p>
          <a:p>
            <a:r>
              <a:rPr lang="en-US" dirty="0"/>
              <a:t>(Responsibility MS99_)</a:t>
            </a:r>
          </a:p>
          <a:p>
            <a:endParaRPr lang="en-US" dirty="0"/>
          </a:p>
        </p:txBody>
      </p:sp>
    </p:spTree>
    <p:extLst>
      <p:ext uri="{BB962C8B-B14F-4D97-AF65-F5344CB8AC3E}">
        <p14:creationId xmlns:p14="http://schemas.microsoft.com/office/powerpoint/2010/main" val="1004254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6C96-6EB2-891C-33E1-A09ABD154B30}"/>
              </a:ext>
            </a:extLst>
          </p:cNvPr>
          <p:cNvSpPr>
            <a:spLocks noGrp="1"/>
          </p:cNvSpPr>
          <p:nvPr>
            <p:ph type="title"/>
          </p:nvPr>
        </p:nvSpPr>
        <p:spPr/>
        <p:txBody>
          <a:bodyPr/>
          <a:lstStyle/>
          <a:p>
            <a:r>
              <a:rPr lang="en-US" dirty="0"/>
              <a:t>3-Payroll</a:t>
            </a:r>
          </a:p>
        </p:txBody>
      </p:sp>
      <p:pic>
        <p:nvPicPr>
          <p:cNvPr id="6" name="Content Placeholder 5">
            <a:extLst>
              <a:ext uri="{FF2B5EF4-FFF2-40B4-BE49-F238E27FC236}">
                <a16:creationId xmlns:a16="http://schemas.microsoft.com/office/drawing/2014/main" id="{85E2D2FC-D897-5679-F04E-7156ABA2C619}"/>
              </a:ext>
            </a:extLst>
          </p:cNvPr>
          <p:cNvPicPr>
            <a:picLocks noGrp="1" noChangeAspect="1"/>
          </p:cNvPicPr>
          <p:nvPr>
            <p:ph idx="1"/>
          </p:nvPr>
        </p:nvPicPr>
        <p:blipFill>
          <a:blip r:embed="rId2"/>
          <a:stretch>
            <a:fillRect/>
          </a:stretch>
        </p:blipFill>
        <p:spPr>
          <a:xfrm>
            <a:off x="5369102" y="823509"/>
            <a:ext cx="5927725" cy="4113698"/>
          </a:xfrm>
        </p:spPr>
      </p:pic>
      <p:sp>
        <p:nvSpPr>
          <p:cNvPr id="4" name="Text Placeholder 3">
            <a:extLst>
              <a:ext uri="{FF2B5EF4-FFF2-40B4-BE49-F238E27FC236}">
                <a16:creationId xmlns:a16="http://schemas.microsoft.com/office/drawing/2014/main" id="{A27FFF3E-C301-A8F8-1057-FA4C6C39A68E}"/>
              </a:ext>
            </a:extLst>
          </p:cNvPr>
          <p:cNvSpPr>
            <a:spLocks noGrp="1"/>
          </p:cNvSpPr>
          <p:nvPr>
            <p:ph type="body" sz="half" idx="2"/>
          </p:nvPr>
        </p:nvSpPr>
        <p:spPr/>
        <p:txBody>
          <a:bodyPr>
            <a:normAutofit lnSpcReduction="10000"/>
          </a:bodyPr>
          <a:lstStyle/>
          <a:p>
            <a:r>
              <a:rPr lang="en-US" dirty="0"/>
              <a:t>To view the result we can see that it from the following path </a:t>
            </a:r>
          </a:p>
          <a:p>
            <a:r>
              <a:rPr lang="en-US" dirty="0"/>
              <a:t>Path&gt;people&gt;enter and maintain&gt;assignment&gt;others&gt; Quick pay&gt;view results&gt;balances&gt; standard balances window and we can see the value of amount is 4500 EGP</a:t>
            </a:r>
          </a:p>
          <a:p>
            <a:r>
              <a:rPr lang="en-US" dirty="0"/>
              <a:t>(Responsibility MS99_)</a:t>
            </a:r>
          </a:p>
          <a:p>
            <a:endParaRPr lang="en-US" dirty="0"/>
          </a:p>
          <a:p>
            <a:endParaRPr lang="en-US" dirty="0"/>
          </a:p>
          <a:p>
            <a:endParaRPr lang="en-US" dirty="0"/>
          </a:p>
        </p:txBody>
      </p:sp>
    </p:spTree>
    <p:extLst>
      <p:ext uri="{BB962C8B-B14F-4D97-AF65-F5344CB8AC3E}">
        <p14:creationId xmlns:p14="http://schemas.microsoft.com/office/powerpoint/2010/main" val="1633002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6547-C4D2-8790-F82A-46AB50F5B895}"/>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3346739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3409-E3D3-8D56-696F-10F0299DD725}"/>
              </a:ext>
            </a:extLst>
          </p:cNvPr>
          <p:cNvSpPr>
            <a:spLocks noGrp="1"/>
          </p:cNvSpPr>
          <p:nvPr>
            <p:ph type="title"/>
          </p:nvPr>
        </p:nvSpPr>
        <p:spPr/>
        <p:txBody>
          <a:bodyPr/>
          <a:lstStyle/>
          <a:p>
            <a:r>
              <a:rPr lang="en-US" dirty="0"/>
              <a:t>Special thanks to </a:t>
            </a:r>
          </a:p>
        </p:txBody>
      </p:sp>
      <p:sp>
        <p:nvSpPr>
          <p:cNvPr id="3" name="Content Placeholder 2">
            <a:extLst>
              <a:ext uri="{FF2B5EF4-FFF2-40B4-BE49-F238E27FC236}">
                <a16:creationId xmlns:a16="http://schemas.microsoft.com/office/drawing/2014/main" id="{B52CD314-C5ED-85CB-0997-1FEB916F4242}"/>
              </a:ext>
            </a:extLst>
          </p:cNvPr>
          <p:cNvSpPr>
            <a:spLocks noGrp="1"/>
          </p:cNvSpPr>
          <p:nvPr>
            <p:ph idx="1"/>
          </p:nvPr>
        </p:nvSpPr>
        <p:spPr/>
        <p:txBody>
          <a:bodyPr/>
          <a:lstStyle/>
          <a:p>
            <a:r>
              <a:rPr lang="en-US" dirty="0"/>
              <a:t>1-Dr: Nader Elhabashy for his guides and his efforts for teaching us </a:t>
            </a:r>
          </a:p>
          <a:p>
            <a:r>
              <a:rPr lang="en-US" dirty="0"/>
              <a:t>2- to my teammates for their efforts to establish this project </a:t>
            </a:r>
          </a:p>
          <a:p>
            <a:r>
              <a:rPr lang="en-US" dirty="0"/>
              <a:t>1-</a:t>
            </a:r>
            <a:r>
              <a:rPr lang="en-US" sz="1800" kern="100" dirty="0">
                <a:effectLst/>
                <a:latin typeface="Aptos" panose="020F0502020204030204" pitchFamily="34" charset="0"/>
                <a:ea typeface="Aptos" panose="020F0502020204030204" pitchFamily="34" charset="0"/>
                <a:cs typeface="Arial" panose="020B0604020202020204" pitchFamily="34" charset="0"/>
              </a:rPr>
              <a:t>Maiada El Ganzory </a:t>
            </a:r>
          </a:p>
          <a:p>
            <a:r>
              <a:rPr lang="en-US" dirty="0"/>
              <a:t>2- </a:t>
            </a:r>
            <a:r>
              <a:rPr lang="en-US" sz="1800" kern="100" dirty="0">
                <a:effectLst/>
                <a:latin typeface="Aptos" panose="020B0004020202020204" pitchFamily="34" charset="0"/>
                <a:ea typeface="Aptos" panose="020B0004020202020204" pitchFamily="34" charset="0"/>
                <a:cs typeface="Arial" panose="020B0604020202020204" pitchFamily="34" charset="0"/>
              </a:rPr>
              <a:t>Abdullah Salah</a:t>
            </a:r>
          </a:p>
          <a:p>
            <a:r>
              <a:rPr lang="en-US" dirty="0"/>
              <a:t>3- </a:t>
            </a:r>
            <a:r>
              <a:rPr lang="en-US" sz="1800" kern="100" dirty="0">
                <a:effectLst/>
                <a:latin typeface="Aptos" panose="020B0004020202020204" pitchFamily="34" charset="0"/>
                <a:ea typeface="Aptos" panose="020B0004020202020204" pitchFamily="34" charset="0"/>
                <a:cs typeface="Arial" panose="020B0604020202020204" pitchFamily="34" charset="0"/>
              </a:rPr>
              <a:t>Mai Hesham</a:t>
            </a:r>
          </a:p>
          <a:p>
            <a:endParaRPr lang="en-US" dirty="0"/>
          </a:p>
        </p:txBody>
      </p:sp>
    </p:spTree>
    <p:extLst>
      <p:ext uri="{BB962C8B-B14F-4D97-AF65-F5344CB8AC3E}">
        <p14:creationId xmlns:p14="http://schemas.microsoft.com/office/powerpoint/2010/main" val="3319705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6A41-18D6-A822-BD69-DDBC7B842EB4}"/>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353092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0FF6-CB90-4208-64C2-37ADDAD58F8A}"/>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B3E29316-CDC3-6C3A-CE61-57813B8B2157}"/>
              </a:ext>
            </a:extLst>
          </p:cNvPr>
          <p:cNvSpPr>
            <a:spLocks noGrp="1"/>
          </p:cNvSpPr>
          <p:nvPr>
            <p:ph idx="1"/>
          </p:nvPr>
        </p:nvSpPr>
        <p:spPr/>
        <p:txBody>
          <a:bodyPr/>
          <a:lstStyle/>
          <a:p>
            <a:r>
              <a:rPr lang="en-US" dirty="0"/>
              <a:t>1- Setup for Oscar organization </a:t>
            </a:r>
          </a:p>
          <a:p>
            <a:r>
              <a:rPr lang="en-US" dirty="0"/>
              <a:t>2- Creating Work structure</a:t>
            </a:r>
          </a:p>
          <a:p>
            <a:r>
              <a:rPr lang="en-US" dirty="0"/>
              <a:t>3- Creating payroll</a:t>
            </a:r>
          </a:p>
        </p:txBody>
      </p:sp>
    </p:spTree>
    <p:extLst>
      <p:ext uri="{BB962C8B-B14F-4D97-AF65-F5344CB8AC3E}">
        <p14:creationId xmlns:p14="http://schemas.microsoft.com/office/powerpoint/2010/main" val="212972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A6C2-61E3-00D5-E83F-7879BEE33BD3}"/>
              </a:ext>
            </a:extLst>
          </p:cNvPr>
          <p:cNvSpPr>
            <a:spLocks noGrp="1"/>
          </p:cNvSpPr>
          <p:nvPr>
            <p:ph type="title"/>
          </p:nvPr>
        </p:nvSpPr>
        <p:spPr/>
        <p:txBody>
          <a:bodyPr/>
          <a:lstStyle/>
          <a:p>
            <a:r>
              <a:rPr lang="en-US" dirty="0"/>
              <a:t>1- Setup </a:t>
            </a:r>
          </a:p>
        </p:txBody>
      </p:sp>
      <p:sp>
        <p:nvSpPr>
          <p:cNvPr id="3" name="Content Placeholder 2">
            <a:extLst>
              <a:ext uri="{FF2B5EF4-FFF2-40B4-BE49-F238E27FC236}">
                <a16:creationId xmlns:a16="http://schemas.microsoft.com/office/drawing/2014/main" id="{F16A5237-3492-C4AD-1651-8266C58A7591}"/>
              </a:ext>
            </a:extLst>
          </p:cNvPr>
          <p:cNvSpPr>
            <a:spLocks noGrp="1"/>
          </p:cNvSpPr>
          <p:nvPr>
            <p:ph idx="1"/>
          </p:nvPr>
        </p:nvSpPr>
        <p:spPr/>
        <p:txBody>
          <a:bodyPr/>
          <a:lstStyle/>
          <a:p>
            <a:r>
              <a:rPr lang="en-US" dirty="0"/>
              <a:t>1- creating user </a:t>
            </a:r>
          </a:p>
          <a:p>
            <a:r>
              <a:rPr lang="en-US" dirty="0"/>
              <a:t>2- creating responsibility </a:t>
            </a:r>
          </a:p>
          <a:p>
            <a:r>
              <a:rPr lang="en-US" dirty="0"/>
              <a:t>3- linking responsibility with user </a:t>
            </a:r>
          </a:p>
          <a:p>
            <a:r>
              <a:rPr lang="en-US" dirty="0"/>
              <a:t>4- creating value sets (Job, Position, Grade, Competence, People group, Cost allocation)</a:t>
            </a:r>
          </a:p>
          <a:p>
            <a:r>
              <a:rPr lang="en-US" dirty="0"/>
              <a:t>5- Create values</a:t>
            </a:r>
          </a:p>
        </p:txBody>
      </p:sp>
    </p:spTree>
    <p:extLst>
      <p:ext uri="{BB962C8B-B14F-4D97-AF65-F5344CB8AC3E}">
        <p14:creationId xmlns:p14="http://schemas.microsoft.com/office/powerpoint/2010/main" val="376951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6CD1-2A49-8693-7E55-B0AFA5AFFD45}"/>
              </a:ext>
            </a:extLst>
          </p:cNvPr>
          <p:cNvSpPr>
            <a:spLocks noGrp="1"/>
          </p:cNvSpPr>
          <p:nvPr>
            <p:ph type="title"/>
          </p:nvPr>
        </p:nvSpPr>
        <p:spPr>
          <a:xfrm>
            <a:off x="643466" y="293512"/>
            <a:ext cx="3517567" cy="959555"/>
          </a:xfrm>
        </p:spPr>
        <p:txBody>
          <a:bodyPr/>
          <a:lstStyle/>
          <a:p>
            <a:r>
              <a:rPr lang="en-US" dirty="0"/>
              <a:t>1- setup </a:t>
            </a:r>
          </a:p>
        </p:txBody>
      </p:sp>
      <p:pic>
        <p:nvPicPr>
          <p:cNvPr id="6" name="Content Placeholder 5">
            <a:extLst>
              <a:ext uri="{FF2B5EF4-FFF2-40B4-BE49-F238E27FC236}">
                <a16:creationId xmlns:a16="http://schemas.microsoft.com/office/drawing/2014/main" id="{2585010C-49F6-B1A5-3542-873DCB7000C7}"/>
              </a:ext>
            </a:extLst>
          </p:cNvPr>
          <p:cNvPicPr>
            <a:picLocks noGrp="1" noChangeAspect="1"/>
          </p:cNvPicPr>
          <p:nvPr>
            <p:ph idx="1"/>
          </p:nvPr>
        </p:nvPicPr>
        <p:blipFill>
          <a:blip r:embed="rId2"/>
          <a:stretch>
            <a:fillRect/>
          </a:stretch>
        </p:blipFill>
        <p:spPr>
          <a:xfrm>
            <a:off x="5005997" y="158045"/>
            <a:ext cx="6542537" cy="3680177"/>
          </a:xfrm>
        </p:spPr>
      </p:pic>
      <p:sp>
        <p:nvSpPr>
          <p:cNvPr id="4" name="Text Placeholder 3">
            <a:extLst>
              <a:ext uri="{FF2B5EF4-FFF2-40B4-BE49-F238E27FC236}">
                <a16:creationId xmlns:a16="http://schemas.microsoft.com/office/drawing/2014/main" id="{A8B5169E-F711-5498-BB85-594846D5E807}"/>
              </a:ext>
            </a:extLst>
          </p:cNvPr>
          <p:cNvSpPr>
            <a:spLocks noGrp="1"/>
          </p:cNvSpPr>
          <p:nvPr>
            <p:ph type="body" sz="half" idx="2"/>
          </p:nvPr>
        </p:nvSpPr>
        <p:spPr>
          <a:xfrm>
            <a:off x="643465" y="1444979"/>
            <a:ext cx="3517567" cy="1456266"/>
          </a:xfrm>
        </p:spPr>
        <p:txBody>
          <a:bodyPr/>
          <a:lstStyle/>
          <a:p>
            <a:r>
              <a:rPr lang="en-US" dirty="0"/>
              <a:t>Path&gt;Security&gt;user&gt;define </a:t>
            </a:r>
          </a:p>
          <a:p>
            <a:r>
              <a:rPr lang="en-US" dirty="0"/>
              <a:t>(System administrator responsibility)</a:t>
            </a:r>
          </a:p>
        </p:txBody>
      </p:sp>
      <p:sp>
        <p:nvSpPr>
          <p:cNvPr id="8" name="TextBox 7">
            <a:extLst>
              <a:ext uri="{FF2B5EF4-FFF2-40B4-BE49-F238E27FC236}">
                <a16:creationId xmlns:a16="http://schemas.microsoft.com/office/drawing/2014/main" id="{3EE5DC93-F877-16BD-DBB3-D9AE58C41517}"/>
              </a:ext>
            </a:extLst>
          </p:cNvPr>
          <p:cNvSpPr txBox="1"/>
          <p:nvPr/>
        </p:nvSpPr>
        <p:spPr>
          <a:xfrm>
            <a:off x="508001" y="4402667"/>
            <a:ext cx="3653031" cy="923330"/>
          </a:xfrm>
          <a:prstGeom prst="rect">
            <a:avLst/>
          </a:prstGeom>
          <a:noFill/>
        </p:spPr>
        <p:txBody>
          <a:bodyPr wrap="square">
            <a:spAutoFit/>
          </a:bodyPr>
          <a:lstStyle/>
          <a:p>
            <a:r>
              <a:rPr lang="en-US" dirty="0">
                <a:solidFill>
                  <a:schemeClr val="bg1"/>
                </a:solidFill>
              </a:rPr>
              <a:t>Path&gt;security&gt;responsibility&gt;define</a:t>
            </a:r>
          </a:p>
          <a:p>
            <a:r>
              <a:rPr lang="en-US" dirty="0">
                <a:solidFill>
                  <a:schemeClr val="bg1"/>
                </a:solidFill>
              </a:rPr>
              <a:t>(System administrator responsibility)</a:t>
            </a:r>
          </a:p>
        </p:txBody>
      </p:sp>
      <p:pic>
        <p:nvPicPr>
          <p:cNvPr id="10" name="Picture 9">
            <a:extLst>
              <a:ext uri="{FF2B5EF4-FFF2-40B4-BE49-F238E27FC236}">
                <a16:creationId xmlns:a16="http://schemas.microsoft.com/office/drawing/2014/main" id="{41FD0D3A-4417-C2E7-AF6C-723F2B1ACBCE}"/>
              </a:ext>
            </a:extLst>
          </p:cNvPr>
          <p:cNvPicPr>
            <a:picLocks noChangeAspect="1"/>
          </p:cNvPicPr>
          <p:nvPr/>
        </p:nvPicPr>
        <p:blipFill>
          <a:blip r:embed="rId3"/>
          <a:stretch>
            <a:fillRect/>
          </a:stretch>
        </p:blipFill>
        <p:spPr>
          <a:xfrm>
            <a:off x="4948297" y="3200400"/>
            <a:ext cx="7030343" cy="3657600"/>
          </a:xfrm>
          <a:prstGeom prst="rect">
            <a:avLst/>
          </a:prstGeom>
        </p:spPr>
      </p:pic>
    </p:spTree>
    <p:extLst>
      <p:ext uri="{BB962C8B-B14F-4D97-AF65-F5344CB8AC3E}">
        <p14:creationId xmlns:p14="http://schemas.microsoft.com/office/powerpoint/2010/main" val="85576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733D-A771-B942-0AA7-DE3DB0557DC5}"/>
              </a:ext>
            </a:extLst>
          </p:cNvPr>
          <p:cNvSpPr>
            <a:spLocks noGrp="1"/>
          </p:cNvSpPr>
          <p:nvPr>
            <p:ph type="title"/>
          </p:nvPr>
        </p:nvSpPr>
        <p:spPr>
          <a:xfrm>
            <a:off x="643466" y="786384"/>
            <a:ext cx="3517567" cy="624728"/>
          </a:xfrm>
        </p:spPr>
        <p:txBody>
          <a:bodyPr/>
          <a:lstStyle/>
          <a:p>
            <a:r>
              <a:rPr lang="en-US" dirty="0"/>
              <a:t>1- setup</a:t>
            </a:r>
          </a:p>
        </p:txBody>
      </p:sp>
      <p:pic>
        <p:nvPicPr>
          <p:cNvPr id="6" name="Content Placeholder 5">
            <a:extLst>
              <a:ext uri="{FF2B5EF4-FFF2-40B4-BE49-F238E27FC236}">
                <a16:creationId xmlns:a16="http://schemas.microsoft.com/office/drawing/2014/main" id="{49634EEE-FA0F-2D2F-E7E6-605BCC7D1BAE}"/>
              </a:ext>
            </a:extLst>
          </p:cNvPr>
          <p:cNvPicPr>
            <a:picLocks noGrp="1" noChangeAspect="1"/>
          </p:cNvPicPr>
          <p:nvPr>
            <p:ph idx="1"/>
          </p:nvPr>
        </p:nvPicPr>
        <p:blipFill>
          <a:blip r:embed="rId2"/>
          <a:stretch>
            <a:fillRect/>
          </a:stretch>
        </p:blipFill>
        <p:spPr>
          <a:xfrm>
            <a:off x="5022302" y="313939"/>
            <a:ext cx="6752009" cy="3306250"/>
          </a:xfrm>
        </p:spPr>
      </p:pic>
      <p:sp>
        <p:nvSpPr>
          <p:cNvPr id="4" name="Text Placeholder 3">
            <a:extLst>
              <a:ext uri="{FF2B5EF4-FFF2-40B4-BE49-F238E27FC236}">
                <a16:creationId xmlns:a16="http://schemas.microsoft.com/office/drawing/2014/main" id="{102F3EF6-8ABC-DCDF-5CBB-8EE37FE65E4B}"/>
              </a:ext>
            </a:extLst>
          </p:cNvPr>
          <p:cNvSpPr>
            <a:spLocks noGrp="1"/>
          </p:cNvSpPr>
          <p:nvPr>
            <p:ph type="body" sz="half" idx="2"/>
          </p:nvPr>
        </p:nvSpPr>
        <p:spPr>
          <a:xfrm>
            <a:off x="643465" y="1772356"/>
            <a:ext cx="3517567" cy="1535288"/>
          </a:xfrm>
        </p:spPr>
        <p:txBody>
          <a:bodyPr>
            <a:normAutofit fontScale="85000" lnSpcReduction="10000"/>
          </a:bodyPr>
          <a:lstStyle/>
          <a:p>
            <a:r>
              <a:rPr lang="en-US" dirty="0"/>
              <a:t>Creating responsibility (MS99_Global HRMS Manager) and linking it with the user (Marwan Sayed) </a:t>
            </a:r>
          </a:p>
          <a:p>
            <a:r>
              <a:rPr lang="en-US" dirty="0"/>
              <a:t>We can insert Global HRMS manager just incase if there is any error shows up </a:t>
            </a:r>
          </a:p>
          <a:p>
            <a:endParaRPr lang="en-US" dirty="0"/>
          </a:p>
        </p:txBody>
      </p:sp>
      <p:pic>
        <p:nvPicPr>
          <p:cNvPr id="9" name="Picture 8">
            <a:extLst>
              <a:ext uri="{FF2B5EF4-FFF2-40B4-BE49-F238E27FC236}">
                <a16:creationId xmlns:a16="http://schemas.microsoft.com/office/drawing/2014/main" id="{E0459645-F486-50D4-D848-65837FD743CF}"/>
              </a:ext>
            </a:extLst>
          </p:cNvPr>
          <p:cNvPicPr>
            <a:picLocks noChangeAspect="1"/>
          </p:cNvPicPr>
          <p:nvPr/>
        </p:nvPicPr>
        <p:blipFill>
          <a:blip r:embed="rId3"/>
          <a:stretch>
            <a:fillRect/>
          </a:stretch>
        </p:blipFill>
        <p:spPr>
          <a:xfrm>
            <a:off x="5022301" y="3765517"/>
            <a:ext cx="6752009" cy="3092483"/>
          </a:xfrm>
          <a:prstGeom prst="rect">
            <a:avLst/>
          </a:prstGeom>
        </p:spPr>
      </p:pic>
    </p:spTree>
    <p:extLst>
      <p:ext uri="{BB962C8B-B14F-4D97-AF65-F5344CB8AC3E}">
        <p14:creationId xmlns:p14="http://schemas.microsoft.com/office/powerpoint/2010/main" val="150431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466C-5EA8-5BF0-FE03-75CC35934C45}"/>
              </a:ext>
            </a:extLst>
          </p:cNvPr>
          <p:cNvSpPr>
            <a:spLocks noGrp="1"/>
          </p:cNvSpPr>
          <p:nvPr>
            <p:ph type="title"/>
          </p:nvPr>
        </p:nvSpPr>
        <p:spPr>
          <a:xfrm>
            <a:off x="643466" y="786383"/>
            <a:ext cx="3517567" cy="681173"/>
          </a:xfrm>
        </p:spPr>
        <p:txBody>
          <a:bodyPr/>
          <a:lstStyle/>
          <a:p>
            <a:r>
              <a:rPr lang="en-US" dirty="0"/>
              <a:t>1-setup</a:t>
            </a:r>
          </a:p>
        </p:txBody>
      </p:sp>
      <p:pic>
        <p:nvPicPr>
          <p:cNvPr id="6" name="Content Placeholder 5">
            <a:extLst>
              <a:ext uri="{FF2B5EF4-FFF2-40B4-BE49-F238E27FC236}">
                <a16:creationId xmlns:a16="http://schemas.microsoft.com/office/drawing/2014/main" id="{0CCF536B-9FBA-D5D0-FEC8-641537151CB7}"/>
              </a:ext>
            </a:extLst>
          </p:cNvPr>
          <p:cNvPicPr>
            <a:picLocks noGrp="1" noChangeAspect="1"/>
          </p:cNvPicPr>
          <p:nvPr>
            <p:ph idx="1"/>
          </p:nvPr>
        </p:nvPicPr>
        <p:blipFill>
          <a:blip r:embed="rId2"/>
          <a:stretch>
            <a:fillRect/>
          </a:stretch>
        </p:blipFill>
        <p:spPr>
          <a:xfrm>
            <a:off x="4748215" y="267761"/>
            <a:ext cx="3899074" cy="2399589"/>
          </a:xfrm>
        </p:spPr>
      </p:pic>
      <p:sp>
        <p:nvSpPr>
          <p:cNvPr id="4" name="Text Placeholder 3">
            <a:extLst>
              <a:ext uri="{FF2B5EF4-FFF2-40B4-BE49-F238E27FC236}">
                <a16:creationId xmlns:a16="http://schemas.microsoft.com/office/drawing/2014/main" id="{C5B86F66-14A3-2360-9748-0B985C07EA7A}"/>
              </a:ext>
            </a:extLst>
          </p:cNvPr>
          <p:cNvSpPr>
            <a:spLocks noGrp="1"/>
          </p:cNvSpPr>
          <p:nvPr>
            <p:ph type="body" sz="half" idx="2"/>
          </p:nvPr>
        </p:nvSpPr>
        <p:spPr>
          <a:xfrm>
            <a:off x="643465" y="2083495"/>
            <a:ext cx="3517567" cy="2251438"/>
          </a:xfrm>
        </p:spPr>
        <p:txBody>
          <a:bodyPr>
            <a:normAutofit fontScale="77500" lnSpcReduction="2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a:t>
            </a:r>
          </a:p>
          <a:p>
            <a:r>
              <a:rPr lang="en-US" dirty="0"/>
              <a:t> </a:t>
            </a:r>
          </a:p>
          <a:p>
            <a:endParaRPr lang="en-US" dirty="0"/>
          </a:p>
        </p:txBody>
      </p:sp>
      <p:pic>
        <p:nvPicPr>
          <p:cNvPr id="8" name="Picture 7">
            <a:extLst>
              <a:ext uri="{FF2B5EF4-FFF2-40B4-BE49-F238E27FC236}">
                <a16:creationId xmlns:a16="http://schemas.microsoft.com/office/drawing/2014/main" id="{8D0CD64C-669B-3DD2-9FA0-6CB19BB6133C}"/>
              </a:ext>
            </a:extLst>
          </p:cNvPr>
          <p:cNvPicPr>
            <a:picLocks noChangeAspect="1"/>
          </p:cNvPicPr>
          <p:nvPr/>
        </p:nvPicPr>
        <p:blipFill>
          <a:blip r:embed="rId3"/>
          <a:stretch>
            <a:fillRect/>
          </a:stretch>
        </p:blipFill>
        <p:spPr>
          <a:xfrm>
            <a:off x="8507415" y="193215"/>
            <a:ext cx="3233029" cy="2474135"/>
          </a:xfrm>
          <a:prstGeom prst="rect">
            <a:avLst/>
          </a:prstGeom>
        </p:spPr>
      </p:pic>
      <p:pic>
        <p:nvPicPr>
          <p:cNvPr id="10" name="Picture 9">
            <a:extLst>
              <a:ext uri="{FF2B5EF4-FFF2-40B4-BE49-F238E27FC236}">
                <a16:creationId xmlns:a16="http://schemas.microsoft.com/office/drawing/2014/main" id="{47C45F4D-3A64-5176-F212-9AE4B3E4A348}"/>
              </a:ext>
            </a:extLst>
          </p:cNvPr>
          <p:cNvPicPr>
            <a:picLocks noChangeAspect="1"/>
          </p:cNvPicPr>
          <p:nvPr/>
        </p:nvPicPr>
        <p:blipFill>
          <a:blip r:embed="rId4"/>
          <a:stretch>
            <a:fillRect/>
          </a:stretch>
        </p:blipFill>
        <p:spPr>
          <a:xfrm>
            <a:off x="4748215" y="3198002"/>
            <a:ext cx="3899074" cy="2474135"/>
          </a:xfrm>
          <a:prstGeom prst="rect">
            <a:avLst/>
          </a:prstGeom>
        </p:spPr>
      </p:pic>
      <p:pic>
        <p:nvPicPr>
          <p:cNvPr id="12" name="Picture 11">
            <a:extLst>
              <a:ext uri="{FF2B5EF4-FFF2-40B4-BE49-F238E27FC236}">
                <a16:creationId xmlns:a16="http://schemas.microsoft.com/office/drawing/2014/main" id="{ACD039AA-FAEA-6019-2C6E-0120ECF0F68B}"/>
              </a:ext>
            </a:extLst>
          </p:cNvPr>
          <p:cNvPicPr>
            <a:picLocks noChangeAspect="1"/>
          </p:cNvPicPr>
          <p:nvPr/>
        </p:nvPicPr>
        <p:blipFill>
          <a:blip r:embed="rId5"/>
          <a:stretch>
            <a:fillRect/>
          </a:stretch>
        </p:blipFill>
        <p:spPr>
          <a:xfrm>
            <a:off x="8372326" y="3209214"/>
            <a:ext cx="3537451" cy="2462923"/>
          </a:xfrm>
          <a:prstGeom prst="rect">
            <a:avLst/>
          </a:prstGeom>
        </p:spPr>
      </p:pic>
      <p:pic>
        <p:nvPicPr>
          <p:cNvPr id="14" name="Picture 13">
            <a:extLst>
              <a:ext uri="{FF2B5EF4-FFF2-40B4-BE49-F238E27FC236}">
                <a16:creationId xmlns:a16="http://schemas.microsoft.com/office/drawing/2014/main" id="{E142EF84-C110-42C0-3726-7BE636671C50}"/>
              </a:ext>
            </a:extLst>
          </p:cNvPr>
          <p:cNvPicPr>
            <a:picLocks noChangeAspect="1"/>
          </p:cNvPicPr>
          <p:nvPr/>
        </p:nvPicPr>
        <p:blipFill>
          <a:blip r:embed="rId6"/>
          <a:stretch>
            <a:fillRect/>
          </a:stretch>
        </p:blipFill>
        <p:spPr>
          <a:xfrm>
            <a:off x="342026" y="3771992"/>
            <a:ext cx="4120444" cy="2521107"/>
          </a:xfrm>
          <a:prstGeom prst="rect">
            <a:avLst/>
          </a:prstGeom>
        </p:spPr>
      </p:pic>
    </p:spTree>
    <p:extLst>
      <p:ext uri="{BB962C8B-B14F-4D97-AF65-F5344CB8AC3E}">
        <p14:creationId xmlns:p14="http://schemas.microsoft.com/office/powerpoint/2010/main" val="62684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308-D8B9-02AD-F795-816E60EEA3B0}"/>
              </a:ext>
            </a:extLst>
          </p:cNvPr>
          <p:cNvSpPr>
            <a:spLocks noGrp="1"/>
          </p:cNvSpPr>
          <p:nvPr>
            <p:ph type="title"/>
          </p:nvPr>
        </p:nvSpPr>
        <p:spPr>
          <a:xfrm>
            <a:off x="643466" y="786383"/>
            <a:ext cx="3517567" cy="918239"/>
          </a:xfrm>
        </p:spPr>
        <p:txBody>
          <a:bodyPr/>
          <a:lstStyle/>
          <a:p>
            <a:r>
              <a:rPr lang="en-US" dirty="0"/>
              <a:t>1- Setup</a:t>
            </a:r>
          </a:p>
        </p:txBody>
      </p:sp>
      <p:pic>
        <p:nvPicPr>
          <p:cNvPr id="6" name="Content Placeholder 5">
            <a:extLst>
              <a:ext uri="{FF2B5EF4-FFF2-40B4-BE49-F238E27FC236}">
                <a16:creationId xmlns:a16="http://schemas.microsoft.com/office/drawing/2014/main" id="{DB82CFD8-F0D1-6384-B886-E02AB6023F81}"/>
              </a:ext>
            </a:extLst>
          </p:cNvPr>
          <p:cNvPicPr>
            <a:picLocks noGrp="1" noChangeAspect="1"/>
          </p:cNvPicPr>
          <p:nvPr>
            <p:ph idx="1"/>
          </p:nvPr>
        </p:nvPicPr>
        <p:blipFill>
          <a:blip r:embed="rId2"/>
          <a:stretch>
            <a:fillRect/>
          </a:stretch>
        </p:blipFill>
        <p:spPr>
          <a:xfrm>
            <a:off x="5346524" y="3429000"/>
            <a:ext cx="5927725" cy="2664700"/>
          </a:xfrm>
        </p:spPr>
      </p:pic>
      <p:sp>
        <p:nvSpPr>
          <p:cNvPr id="4" name="Text Placeholder 3">
            <a:extLst>
              <a:ext uri="{FF2B5EF4-FFF2-40B4-BE49-F238E27FC236}">
                <a16:creationId xmlns:a16="http://schemas.microsoft.com/office/drawing/2014/main" id="{1F40BAD9-22D8-B4BF-CBED-483DF18BE0C3}"/>
              </a:ext>
            </a:extLst>
          </p:cNvPr>
          <p:cNvSpPr>
            <a:spLocks noGrp="1"/>
          </p:cNvSpPr>
          <p:nvPr>
            <p:ph type="body" sz="half" idx="2"/>
          </p:nvPr>
        </p:nvSpPr>
        <p:spPr>
          <a:xfrm>
            <a:off x="643465" y="2501184"/>
            <a:ext cx="3517567" cy="2985216"/>
          </a:xfrm>
        </p:spPr>
        <p:txBody>
          <a:bodyPr>
            <a:normAutofit fontScale="92500" lnSpcReduction="10000"/>
          </a:bodyPr>
          <a:lstStyle/>
          <a:p>
            <a:r>
              <a:rPr lang="en-US" dirty="0"/>
              <a:t>Creating Value sets and its values</a:t>
            </a:r>
          </a:p>
          <a:p>
            <a:r>
              <a:rPr lang="en-US" dirty="0"/>
              <a:t>Path&gt;Application&gt;flex field&gt;key&gt;segments</a:t>
            </a:r>
          </a:p>
          <a:p>
            <a:r>
              <a:rPr lang="en-US" dirty="0"/>
              <a:t>Notice: after creation of the flex field, you need to compile and click on enable insert and freeze to avoid troubleshooting in order to allow coding while inserting information in work structure phase</a:t>
            </a:r>
          </a:p>
          <a:p>
            <a:endParaRPr lang="en-US" dirty="0"/>
          </a:p>
        </p:txBody>
      </p:sp>
      <p:pic>
        <p:nvPicPr>
          <p:cNvPr id="8" name="Picture 7">
            <a:extLst>
              <a:ext uri="{FF2B5EF4-FFF2-40B4-BE49-F238E27FC236}">
                <a16:creationId xmlns:a16="http://schemas.microsoft.com/office/drawing/2014/main" id="{0A43AE20-BBB8-45C4-B69D-D013B1086CED}"/>
              </a:ext>
            </a:extLst>
          </p:cNvPr>
          <p:cNvPicPr>
            <a:picLocks noChangeAspect="1"/>
          </p:cNvPicPr>
          <p:nvPr/>
        </p:nvPicPr>
        <p:blipFill>
          <a:blip r:embed="rId3"/>
          <a:stretch>
            <a:fillRect/>
          </a:stretch>
        </p:blipFill>
        <p:spPr>
          <a:xfrm>
            <a:off x="5346523" y="267928"/>
            <a:ext cx="5927725" cy="3161072"/>
          </a:xfrm>
          <a:prstGeom prst="rect">
            <a:avLst/>
          </a:prstGeom>
        </p:spPr>
      </p:pic>
    </p:spTree>
    <p:extLst>
      <p:ext uri="{BB962C8B-B14F-4D97-AF65-F5344CB8AC3E}">
        <p14:creationId xmlns:p14="http://schemas.microsoft.com/office/powerpoint/2010/main" val="1595174724"/>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{0AD98B6E-06E2-46E0-8825-BC28001C95FA}tf22712842_win32</Template>
  <TotalTime>428</TotalTime>
  <Words>1224</Words>
  <Application>Microsoft Office PowerPoint</Application>
  <PresentationFormat>Widescreen</PresentationFormat>
  <Paragraphs>127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Aptos</vt:lpstr>
      <vt:lpstr>Aptos Narrow</vt:lpstr>
      <vt:lpstr>Bookman Old Style</vt:lpstr>
      <vt:lpstr>Calibri</vt:lpstr>
      <vt:lpstr>Franklin Gothic Book</vt:lpstr>
      <vt:lpstr>Custom</vt:lpstr>
      <vt:lpstr>Oracle HCM ERP</vt:lpstr>
      <vt:lpstr>Oscar organization </vt:lpstr>
      <vt:lpstr>Oscar organization</vt:lpstr>
      <vt:lpstr>Content</vt:lpstr>
      <vt:lpstr>1- Setup </vt:lpstr>
      <vt:lpstr>1- setup </vt:lpstr>
      <vt:lpstr>1- setup</vt:lpstr>
      <vt:lpstr>1-setup</vt:lpstr>
      <vt:lpstr>1- Setup</vt:lpstr>
      <vt:lpstr>1- Setup</vt:lpstr>
      <vt:lpstr>2- Work structure</vt:lpstr>
      <vt:lpstr>2- Work structure</vt:lpstr>
      <vt:lpstr>2-Work structure</vt:lpstr>
      <vt:lpstr>2-Work structure</vt:lpstr>
      <vt:lpstr>Positions</vt:lpstr>
      <vt:lpstr>Positions</vt:lpstr>
      <vt:lpstr>Positions </vt:lpstr>
      <vt:lpstr>2-Work structure</vt:lpstr>
      <vt:lpstr>2- Work structure</vt:lpstr>
      <vt:lpstr>3- Payroll</vt:lpstr>
      <vt:lpstr>3- Payroll</vt:lpstr>
      <vt:lpstr>3- Payroll</vt:lpstr>
      <vt:lpstr>3- Payroll</vt:lpstr>
      <vt:lpstr>3- Payroll</vt:lpstr>
      <vt:lpstr>3-Payroll</vt:lpstr>
      <vt:lpstr>3- Payroll</vt:lpstr>
      <vt:lpstr>3- Payroll</vt:lpstr>
      <vt:lpstr>3- Payroll</vt:lpstr>
      <vt:lpstr>3-Payroll</vt:lpstr>
      <vt:lpstr>3- Payroll</vt:lpstr>
      <vt:lpstr>3-Payroll</vt:lpstr>
      <vt:lpstr>Any questions??</vt:lpstr>
      <vt:lpstr>Special thanks to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dc:creator>
  <cp:lastModifiedBy>Marwan Sayed</cp:lastModifiedBy>
  <cp:revision>42</cp:revision>
  <dcterms:created xsi:type="dcterms:W3CDTF">2025-02-17T22:28:07Z</dcterms:created>
  <dcterms:modified xsi:type="dcterms:W3CDTF">2025-03-18T21:55:38Z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